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2" r:id="rId2"/>
    <p:sldId id="338" r:id="rId3"/>
    <p:sldId id="323" r:id="rId4"/>
    <p:sldId id="257" r:id="rId5"/>
    <p:sldId id="285" r:id="rId6"/>
    <p:sldId id="316" r:id="rId7"/>
    <p:sldId id="314" r:id="rId8"/>
    <p:sldId id="319" r:id="rId9"/>
    <p:sldId id="265" r:id="rId10"/>
    <p:sldId id="340" r:id="rId11"/>
    <p:sldId id="313" r:id="rId12"/>
    <p:sldId id="341" r:id="rId13"/>
    <p:sldId id="32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Elgersma" initials="LE" lastIdx="18" clrIdx="0">
    <p:extLst>
      <p:ext uri="{19B8F6BF-5375-455C-9EA6-DF929625EA0E}">
        <p15:presenceInfo xmlns:p15="http://schemas.microsoft.com/office/powerpoint/2012/main" userId="S::lindsay@elgersmaconsultingcom.onmicrosoft.com::edbf2e0c-64c3-45a2-89a1-0f3e57608278" providerId="AD"/>
      </p:ext>
    </p:extLst>
  </p:cmAuthor>
  <p:cmAuthor id="2" name="Laura Bonikowsky" initials="LNB" lastIdx="3" clrIdx="1">
    <p:extLst>
      <p:ext uri="{19B8F6BF-5375-455C-9EA6-DF929625EA0E}">
        <p15:presenceInfo xmlns:p15="http://schemas.microsoft.com/office/powerpoint/2012/main" userId="Laura Bonikowsky" providerId="None"/>
      </p:ext>
    </p:extLst>
  </p:cmAuthor>
  <p:cmAuthor id="3" name="Nicole Koopstra" initials="" lastIdx="4" clrIdx="2">
    <p:extLst>
      <p:ext uri="{19B8F6BF-5375-455C-9EA6-DF929625EA0E}">
        <p15:presenceInfo xmlns:p15="http://schemas.microsoft.com/office/powerpoint/2012/main" userId="S::nkoopstra@gfo.ca::a37db97f-7c29-425f-ae8b-a9ede51588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09252"/>
    <a:srgbClr val="954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52" autoAdjust="0"/>
    <p:restoredTop sz="94171" autoAdjust="0"/>
  </p:normalViewPr>
  <p:slideViewPr>
    <p:cSldViewPr snapToGrid="0">
      <p:cViewPr varScale="1">
        <p:scale>
          <a:sx n="93" d="100"/>
          <a:sy n="93" d="100"/>
        </p:scale>
        <p:origin x="224" y="7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2T07:10:30.871" idx="7">
    <p:pos x="10" y="10"/>
    <p:text>Nicole, could we place pictures from the video of kids doing the project through this deck as much as possible?  It's important that students get excited about this project.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2T07:21:37.182" idx="6">
    <p:pos x="10" y="10"/>
    <p:text>Nicole:  Wondering if we might have photos from Nelson (videographer) that shows kids with their granola bars?  That could be more engaging than this bar...???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6T18:04:47.064" idx="10">
    <p:pos x="10" y="10"/>
    <p:text>Brianne, this is the slide that we can use for now until we can get kid videos in...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6T18:06:31.218" idx="11">
    <p:pos x="715" y="3456"/>
    <p:text>If there's space, could we add a stamp like you see on a certificate to make this look official?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6T18:18:39.624" idx="12">
    <p:pos x="10" y="10"/>
    <p:text>Nicole, I'm hopeful that you can take a pic from YouTube and make this look like something you can play.</p:text>
    <p:extLst>
      <p:ext uri="{C676402C-5697-4E1C-873F-D02D1690AC5C}">
        <p15:threadingInfo xmlns:p15="http://schemas.microsoft.com/office/powerpoint/2012/main" timeZoneBias="240"/>
      </p:ext>
    </p:extLst>
  </p:cm>
  <p:cm authorId="3" dt="2024-08-14T14:39:03.596" idx="1">
    <p:pos x="10" y="146"/>
    <p:text>DONE</p:text>
    <p:extLst>
      <p:ext uri="{C676402C-5697-4E1C-873F-D02D1690AC5C}">
        <p15:threadingInfo xmlns:p15="http://schemas.microsoft.com/office/powerpoint/2012/main" timeZoneBias="240">
          <p15:parentCm authorId="1" idx="12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6T18:25:27.696" idx="14">
    <p:pos x="10" y="10"/>
    <p:text>Nicole, can you make this look more like a word-wall?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2T07:15:15.975" idx="3">
    <p:pos x="10" y="10"/>
    <p:text>Nicole, we need a better picture but this gives you an idea.</p:text>
    <p:extLst>
      <p:ext uri="{C676402C-5697-4E1C-873F-D02D1690AC5C}">
        <p15:threadingInfo xmlns:p15="http://schemas.microsoft.com/office/powerpoint/2012/main" timeZoneBias="240"/>
      </p:ext>
    </p:extLst>
  </p:cm>
  <p:cm authorId="3" dt="2024-08-14T15:00:54.507" idx="2">
    <p:pos x="10" y="146"/>
    <p:text>Thoughts on this?</p:text>
    <p:extLst>
      <p:ext uri="{C676402C-5697-4E1C-873F-D02D1690AC5C}">
        <p15:threadingInfo xmlns:p15="http://schemas.microsoft.com/office/powerpoint/2012/main" timeZoneBias="240">
          <p15:parentCm authorId="1" idx="3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8-14T15:47:37.683" idx="4">
    <p:pos x="10" y="10"/>
    <p:text>Remove Wrap Up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2T07:17:32.427" idx="4">
    <p:pos x="10" y="10"/>
    <p:text>Nicole, this project can take teachers months to go through and so a "check-in" or "where we are at" has been requested.  I'm wondering if we could create a slide a bit like this image where we could point out where they are and where they are going??  </p:text>
    <p:extLst>
      <p:ext uri="{C676402C-5697-4E1C-873F-D02D1690AC5C}">
        <p15:threadingInfo xmlns:p15="http://schemas.microsoft.com/office/powerpoint/2012/main" timeZoneBias="240"/>
      </p:ext>
    </p:extLst>
  </p:cm>
  <p:cm authorId="1" dt="2024-08-06T18:59:55.742" idx="15">
    <p:pos x="10" y="146"/>
    <p:text>The steps are as follows:
The Challenge
Starting a Business
Becoming a Plant Expert
Soil in the Environment
Recipe Design
Market Research
Market Your Product
Business Showcase
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  <p:cm authorId="1" dt="2024-08-06T19:08:11.809" idx="17">
    <p:pos x="10" y="282"/>
    <p:text>Arrow would be pointing to --&gt; Starting a Business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  <p:cm authorId="1" dt="2024-08-06T19:10:00.097" idx="18">
    <p:pos x="10" y="418"/>
    <p:text>... if you have space for a little description, let me know characters space available and I'll write to that ;)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  <p:cm authorId="3" dt="2024-08-14T15:42:30.528" idx="3">
    <p:pos x="10" y="554"/>
    <p:text>Chatted with Lindsay - Placeholder</p:text>
    <p:extLst>
      <p:ext uri="{C676402C-5697-4E1C-873F-D02D1690AC5C}">
        <p15:threadingInfo xmlns:p15="http://schemas.microsoft.com/office/powerpoint/2012/main" timeZoneBias="24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018B-63AE-44BB-B311-756F935CE590}" type="datetimeFigureOut">
              <a:rPr lang="en-CA" smtClean="0"/>
              <a:t>2025-10-16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2B4D-80B6-452C-A7D7-277FD7B18C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3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56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solidFill>
                  <a:schemeClr val="tx1"/>
                </a:solidFill>
                <a:latin typeface="+mn-lt"/>
              </a:rPr>
              <a:t>Wonder Wall</a:t>
            </a:r>
          </a:p>
          <a:p>
            <a:endParaRPr lang="en-CA" sz="120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Explain to students - One of the first steps of starting a business is to ask a lot of questions and to research and learn as much as you can about the product you are going to create.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  <a:latin typeface="+mn-lt"/>
              </a:rPr>
              <a:t>Ask students to consider what they would like to know granola bars and where their ingredients come from.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tx1"/>
                </a:solidFill>
                <a:latin typeface="+mn-lt"/>
              </a:rPr>
              <a:t>Ask them to write down their question(s) and add it to the Wonder Wall or in their notebooks. Explain that we will answer their questions during the project.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Hint: Encourage students to begin thinking about where their food/ingredients come from and the multiple aspects of starting up a business (brands, logos, pricing, market, competition,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endParaRPr lang="en-CA" sz="120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9651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326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48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288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43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Challenge!</a:t>
            </a:r>
          </a:p>
          <a:p>
            <a:endParaRPr lang="en-US" dirty="0"/>
          </a:p>
          <a:p>
            <a:r>
              <a:rPr lang="en-US" dirty="0"/>
              <a:t>[Note to teachers]  This slide is meant to kick off the granola-bar challenge for students.  Students will get excited about this project.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dirty="0">
                <a:ea typeface="Calibri"/>
                <a:cs typeface="Calibri"/>
                <a:sym typeface="Calibri"/>
              </a:rPr>
              <a:t>Set the scene: Ontario children are bored with their current snack choices. They need an exciting, innovative new option. In this project, they will design a brand-new granola bar to fuel our bodies for learning!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endParaRPr lang="en-US" dirty="0"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dirty="0">
                <a:ea typeface="Calibri"/>
                <a:cs typeface="Calibri"/>
                <a:sym typeface="Calibri"/>
              </a:rPr>
              <a:t>Explain: Students will learn how to set up a granola bar business. Perhaps they will grow up to become entrepreneurs with businesses of their own!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endParaRPr lang="en-US" dirty="0"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dirty="0">
                <a:ea typeface="Calibri"/>
                <a:cs typeface="Calibri"/>
                <a:sym typeface="Calibri"/>
              </a:rPr>
              <a:t>Step one is to understand what an entrepreneur is and to accept the challenge.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1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STEMterprise Students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Explain to students that they are one of hundreds across Ontario doing the challenge!</a:t>
            </a:r>
          </a:p>
          <a:p>
            <a:endParaRPr lang="en-CA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00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STEMterprise PLEDGE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Students can stand and say this pledge together, or you can revise it as makes sense for your group.  This is intended to be a starting point.</a:t>
            </a:r>
          </a:p>
          <a:p>
            <a:endParaRPr lang="en-CA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You may wish to print the pledge and have students sign them, then post them around the classroom as a reminder.  A PDF of this pledge with room group signatures is available on the STEMterprise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61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an Entrepreneur?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Tell Students - You will get to become an entrepreneur!  Has anyone heard that word before?  What do we think that might mean?</a:t>
            </a:r>
          </a:p>
          <a:p>
            <a:endParaRPr lang="en-CA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Let’s read a book to learn about what being an entrepreneur is all about.</a:t>
            </a:r>
          </a:p>
          <a:p>
            <a:endParaRPr lang="en-CA" sz="1200" dirty="0">
              <a:solidFill>
                <a:schemeClr val="tx1"/>
              </a:solidFill>
              <a:latin typeface="+mn-lt"/>
            </a:endParaRPr>
          </a:p>
          <a:p>
            <a:r>
              <a:rPr lang="en-CA" sz="1200" dirty="0">
                <a:solidFill>
                  <a:schemeClr val="tx1"/>
                </a:solidFill>
                <a:latin typeface="+mn-lt"/>
              </a:rPr>
              <a:t>Watch the video – https://</a:t>
            </a:r>
            <a:r>
              <a:rPr lang="en-CA" sz="1200" dirty="0" err="1">
                <a:solidFill>
                  <a:schemeClr val="tx1"/>
                </a:solidFill>
                <a:latin typeface="+mn-lt"/>
              </a:rPr>
              <a:t>www.youtube.com</a:t>
            </a:r>
            <a:r>
              <a:rPr lang="en-CA" sz="12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CA" sz="1200" dirty="0" err="1">
                <a:solidFill>
                  <a:schemeClr val="tx1"/>
                </a:solidFill>
                <a:latin typeface="+mn-lt"/>
              </a:rPr>
              <a:t>watch?v</a:t>
            </a:r>
            <a:r>
              <a:rPr lang="en-CA" sz="1200" dirty="0">
                <a:solidFill>
                  <a:schemeClr val="tx1"/>
                </a:solidFill>
                <a:latin typeface="+mn-lt"/>
              </a:rPr>
              <a:t>=ZhJ0aVOnC_Y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11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>
                <a:solidFill>
                  <a:srgbClr val="1F1F1F"/>
                </a:solidFill>
                <a:effectLst/>
                <a:latin typeface="Source Sans Pro" panose="020F0502020204030204" pitchFamily="34" charset="0"/>
              </a:rPr>
              <a:t>Character Traits</a:t>
            </a:r>
          </a:p>
          <a:p>
            <a:endParaRPr lang="en-CA" b="1" i="0" u="none" strike="noStrike">
              <a:solidFill>
                <a:srgbClr val="1F1F1F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CA" b="0" i="0" u="none" strike="noStrike">
                <a:solidFill>
                  <a:srgbClr val="1F1F1F"/>
                </a:solidFill>
                <a:effectLst/>
                <a:latin typeface="Source Sans Pro" panose="020F0502020204030204" pitchFamily="34" charset="0"/>
              </a:rPr>
              <a:t>An entrepreneur is someone who starts a new business.  Do you know any entrepreneurs? (class discussion)</a:t>
            </a:r>
          </a:p>
          <a:p>
            <a:endParaRPr lang="en-CA" b="0" i="0" u="none" strike="noStrike">
              <a:solidFill>
                <a:srgbClr val="1F1F1F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CA" b="0" i="0" u="none" strike="noStrike">
                <a:solidFill>
                  <a:srgbClr val="1F1F1F"/>
                </a:solidFill>
                <a:effectLst/>
                <a:latin typeface="Source Sans Pro" panose="020F0502020204030204" pitchFamily="34" charset="0"/>
              </a:rPr>
              <a:t>What are the characteristic of a successful entrepreneur? (class discussion)</a:t>
            </a:r>
          </a:p>
          <a:p>
            <a:endParaRPr lang="en-CA" b="0" i="0" u="none" strike="noStrike">
              <a:solidFill>
                <a:srgbClr val="1F1F1F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CA" b="0" i="1" u="none" strike="noStrike">
                <a:solidFill>
                  <a:srgbClr val="1F1F1F"/>
                </a:solidFill>
                <a:effectLst/>
                <a:latin typeface="Source Sans Pro" panose="020F0502020204030204" pitchFamily="34" charset="0"/>
              </a:rPr>
              <a:t>Tip! Use this slide to record the class discussion.  This works especially great when it’s projected on a white board.  An extra slide follows with a few ideas…</a:t>
            </a:r>
          </a:p>
          <a:p>
            <a:endParaRPr lang="en-CA" b="0" i="0" u="none" strike="noStrike">
              <a:solidFill>
                <a:srgbClr val="1F1F1F"/>
              </a:solidFill>
              <a:effectLst/>
              <a:latin typeface="Source Sans Pro" panose="020F0502020204030204" pitchFamily="34" charset="0"/>
            </a:endParaRPr>
          </a:p>
          <a:p>
            <a:r>
              <a:rPr lang="en-CA" b="0" i="1" u="none" strike="noStrike">
                <a:solidFill>
                  <a:srgbClr val="1F1F1F"/>
                </a:solidFill>
                <a:effectLst/>
                <a:latin typeface="Source Sans Pro" panose="020F0502020204030204" pitchFamily="34" charset="0"/>
              </a:rPr>
              <a:t>Hints:  </a:t>
            </a:r>
            <a:r>
              <a:rPr lang="en-CA" sz="1200" i="1">
                <a:solidFill>
                  <a:schemeClr val="tx1"/>
                </a:solidFill>
                <a:latin typeface="+mn-lt"/>
              </a:rPr>
              <a:t>Determination, Self-discipline, Self-awareness, Curiosity, Optimism, Passion, Decisive, Flexibility and adaptability, Willingness to take risks, Unafraid of failure, Innovative, Focused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42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i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52B4D-80B6-452C-A7D7-277FD7B18C0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46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C9B0BE-9E87-408E-BE07-3C11D8827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136" y="230794"/>
            <a:ext cx="7550870" cy="41453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91AEFB-B151-492A-9947-CBE4C4DBC9F3}"/>
              </a:ext>
            </a:extLst>
          </p:cNvPr>
          <p:cNvSpPr/>
          <p:nvPr userDrawn="1"/>
        </p:nvSpPr>
        <p:spPr>
          <a:xfrm>
            <a:off x="685801" y="4694549"/>
            <a:ext cx="7822480" cy="1112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E2E68F-9FB4-44AC-964F-4A19EFB514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3076" y="4925564"/>
            <a:ext cx="7588577" cy="7965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/>
                </a:solidFill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 err="1"/>
              <a:t>Xxxxxxxxx</a:t>
            </a:r>
            <a:r>
              <a:rPr lang="en-US" dirty="0"/>
              <a:t> x </a:t>
            </a:r>
            <a:r>
              <a:rPr lang="en-US" dirty="0" err="1"/>
              <a:t>xxxxxx</a:t>
            </a:r>
            <a:r>
              <a:rPr lang="en-US" dirty="0"/>
              <a:t> </a:t>
            </a:r>
            <a:r>
              <a:rPr lang="en-US" dirty="0" err="1"/>
              <a:t>xxxxx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CB7407-2DED-4D80-A275-67583C793B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85801" y="5953085"/>
            <a:ext cx="917346" cy="6270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dirty="0"/>
              <a:t>G3S01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305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07F5BE-1879-4F76-AFC2-5CF1AB16A7D9}"/>
              </a:ext>
            </a:extLst>
          </p:cNvPr>
          <p:cNvSpPr/>
          <p:nvPr userDrawn="1"/>
        </p:nvSpPr>
        <p:spPr>
          <a:xfrm>
            <a:off x="638076" y="355699"/>
            <a:ext cx="7877274" cy="5884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388" y="556184"/>
            <a:ext cx="5938887" cy="778208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66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388" y="1343735"/>
            <a:ext cx="7418895" cy="4736554"/>
          </a:xfrm>
        </p:spPr>
        <p:txBody>
          <a:bodyPr/>
          <a:lstStyle>
            <a:lvl1pPr>
              <a:defRPr sz="2400"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7FFD-47FF-46B5-9557-294CEE911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39" y="8828"/>
            <a:ext cx="24145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FFFE19-4F6F-4CDF-B4BF-37E003BCFCAE}"/>
              </a:ext>
            </a:extLst>
          </p:cNvPr>
          <p:cNvSpPr/>
          <p:nvPr userDrawn="1"/>
        </p:nvSpPr>
        <p:spPr>
          <a:xfrm>
            <a:off x="638076" y="355698"/>
            <a:ext cx="7877274" cy="58848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7FFD-47FF-46B5-9557-294CEE911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9439" y="8828"/>
            <a:ext cx="2414561" cy="1325563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D9CA26-19F8-423D-A918-8677BF68F37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923594" y="3635918"/>
            <a:ext cx="3007003" cy="2930255"/>
          </a:xfrm>
          <a:prstGeom prst="flowChartConnector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F07DCA-30DF-4FD5-A55D-B9A1F437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8" y="556184"/>
            <a:ext cx="5948314" cy="778208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66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A57F65-F6A5-4470-A1BB-06A4A7C0B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1346341"/>
            <a:ext cx="7428322" cy="4752801"/>
          </a:xfrm>
        </p:spPr>
        <p:txBody>
          <a:bodyPr/>
          <a:lstStyle>
            <a:lvl1pPr>
              <a:defRPr sz="2400">
                <a:latin typeface="Arial Rounded MT Bold" panose="020F0704030504030204" pitchFamily="34" charset="0"/>
              </a:defRPr>
            </a:lvl1pPr>
            <a:lvl2pPr>
              <a:defRPr>
                <a:latin typeface="Arial Rounded MT Bold" panose="020F0704030504030204" pitchFamily="34" charset="0"/>
              </a:defRPr>
            </a:lvl2pPr>
            <a:lvl3pPr>
              <a:defRPr>
                <a:latin typeface="Arial Rounded MT Bold" panose="020F0704030504030204" pitchFamily="34" charset="0"/>
              </a:defRPr>
            </a:lvl3pPr>
            <a:lvl4pPr>
              <a:defRPr>
                <a:latin typeface="Arial Rounded MT Bold" panose="020F0704030504030204" pitchFamily="34" charset="0"/>
              </a:defRPr>
            </a:lvl4pPr>
            <a:lvl5pPr>
              <a:defRPr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8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C9B0BE-9E87-408E-BE07-3C11D8827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5963" y="179404"/>
            <a:ext cx="3666363" cy="20127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A41AD9C-BA5D-45A5-8485-A0FE5FC0806D}"/>
              </a:ext>
            </a:extLst>
          </p:cNvPr>
          <p:cNvSpPr/>
          <p:nvPr userDrawn="1"/>
        </p:nvSpPr>
        <p:spPr>
          <a:xfrm>
            <a:off x="4309371" y="5931262"/>
            <a:ext cx="1200808" cy="7902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4" descr="C:\Users\ecalhoun@gfo.ca\AppData\Local\Microsoft\Windows\Temporary Internet Files\Content.Outlook\DJ5WIKHZ\GIEG logo - color.jpg">
            <a:extLst>
              <a:ext uri="{FF2B5EF4-FFF2-40B4-BE49-F238E27FC236}">
                <a16:creationId xmlns:a16="http://schemas.microsoft.com/office/drawing/2014/main" id="{22605C6C-7CC5-4A78-9B96-68E0F56DF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527" y="6021848"/>
            <a:ext cx="1003593" cy="6567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5B340A-6313-4F32-B417-2FF3F44C1740}"/>
              </a:ext>
            </a:extLst>
          </p:cNvPr>
          <p:cNvSpPr/>
          <p:nvPr userDrawn="1"/>
        </p:nvSpPr>
        <p:spPr>
          <a:xfrm>
            <a:off x="628650" y="2371121"/>
            <a:ext cx="7877274" cy="34030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5DEE7D2-65AD-4AEE-B416-A26C2EAC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575" y="3125445"/>
            <a:ext cx="7491854" cy="2596625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  <a:latin typeface="Arial Rounded MT Bold" panose="020F0704030504030204" pitchFamily="34" charset="0"/>
              </a:defRPr>
            </a:lvl1pPr>
            <a:lvl2pPr>
              <a:defRPr sz="2000">
                <a:solidFill>
                  <a:schemeClr val="accent6"/>
                </a:solidFill>
                <a:latin typeface="Arial Rounded MT Bold" panose="020F0704030504030204" pitchFamily="34" charset="0"/>
              </a:defRPr>
            </a:lvl2pPr>
            <a:lvl3pPr>
              <a:defRPr sz="1800">
                <a:solidFill>
                  <a:schemeClr val="accent6"/>
                </a:solidFill>
                <a:latin typeface="Arial Rounded MT Bold" panose="020F0704030504030204" pitchFamily="34" charset="0"/>
              </a:defRPr>
            </a:lvl3pPr>
            <a:lvl4pPr>
              <a:defRPr sz="1600">
                <a:solidFill>
                  <a:schemeClr val="accent6"/>
                </a:solidFill>
                <a:latin typeface="Arial Rounded MT Bold" panose="020F0704030504030204" pitchFamily="34" charset="0"/>
              </a:defRPr>
            </a:lvl4pPr>
            <a:lvl5pPr>
              <a:defRPr sz="1600">
                <a:solidFill>
                  <a:schemeClr val="accent6"/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D2DE9F8A-6237-4EC7-9B79-CB9767625D6D}"/>
              </a:ext>
            </a:extLst>
          </p:cNvPr>
          <p:cNvSpPr txBox="1">
            <a:spLocks/>
          </p:cNvSpPr>
          <p:nvPr userDrawn="1"/>
        </p:nvSpPr>
        <p:spPr>
          <a:xfrm>
            <a:off x="888575" y="2512394"/>
            <a:ext cx="7626775" cy="61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accent6"/>
                </a:solidFill>
              </a:rPr>
              <a:t>What’s next?</a:t>
            </a:r>
            <a:endParaRPr lang="en-CA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5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C88181-DF5C-45ED-A5AD-8C82628CF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A530123-AE99-4467-BC86-7E4003B5DEB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62" y="4020009"/>
            <a:ext cx="1188720" cy="586949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01F68696-CCB1-482F-AD45-D8CB3E14F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8702">
            <a:off x="7994558" y="4234511"/>
            <a:ext cx="1124541" cy="408893"/>
          </a:xfrm>
          <a:prstGeom prst="rect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BE8D887-2E92-45A4-90FE-FF4BB38C1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765" y="1238720"/>
            <a:ext cx="392194" cy="331474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6AFEC8E-0E08-4098-83CD-3FE023761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953" y="1448423"/>
            <a:ext cx="572743" cy="507494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51F69743-F2E6-434D-82AB-8D2403B26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3083" y="3295014"/>
            <a:ext cx="366713" cy="349251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95789B87-2D03-446C-8B94-2D96CC746C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9825">
            <a:off x="8635640" y="3044615"/>
            <a:ext cx="366713" cy="349251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4E99BA1A-54F3-4F58-A326-5CBD25A8A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3991" y="304635"/>
            <a:ext cx="568339" cy="50101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52EDC74B-B62C-4422-84AD-B3642C91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" y="104238"/>
            <a:ext cx="584200" cy="4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7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zELpOFotRo?feature=oembed" TargetMode="Externa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zELpOFotRo?feature=oembed" TargetMode="External"/><Relationship Id="rId5" Type="http://schemas.openxmlformats.org/officeDocument/2006/relationships/comments" Target="../comments/commen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J0aVOnC_Y?feature=oembed" TargetMode="External"/><Relationship Id="rId5" Type="http://schemas.openxmlformats.org/officeDocument/2006/relationships/comments" Target="../comments/commen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26F0-CD7B-B1D9-CFDF-E34DC0BE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08" y="777711"/>
            <a:ext cx="5938887" cy="778208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A Note to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2A28-1198-1337-260F-67EF8B08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09" y="1667679"/>
            <a:ext cx="7106971" cy="415123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1600" dirty="0">
                <a:latin typeface="Lexend Deca Light" pitchFamily="2" charset="77"/>
              </a:rPr>
              <a:t>There is only one goal of this stage – to kick off the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STEMterprise project.</a:t>
            </a:r>
          </a:p>
          <a:p>
            <a:pPr marL="0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1600" dirty="0">
                <a:latin typeface="Lexend Deca Light" pitchFamily="2" charset="77"/>
              </a:rPr>
              <a:t>Students will learn about entrepreneurship to help them meet the challenge of creating a new granola bar business.  </a:t>
            </a:r>
          </a:p>
          <a:p>
            <a:pPr marL="0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US" sz="1600" dirty="0">
                <a:latin typeface="Lexend Deca Light" pitchFamily="2" charset="77"/>
              </a:rPr>
              <a:t>This lesson encourages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students to connect curiosity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with the qualities of a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successful entrepreneur.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Consider showing them our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new video to spark their </a:t>
            </a:r>
            <a:br>
              <a:rPr lang="en-US" sz="1600" dirty="0">
                <a:latin typeface="Lexend Deca Light" pitchFamily="2" charset="77"/>
              </a:rPr>
            </a:br>
            <a:r>
              <a:rPr lang="en-US" sz="1600" dirty="0">
                <a:latin typeface="Lexend Deca Light" pitchFamily="2" charset="77"/>
              </a:rPr>
              <a:t>excitement!</a:t>
            </a:r>
          </a:p>
        </p:txBody>
      </p:sp>
      <p:pic>
        <p:nvPicPr>
          <p:cNvPr id="4" name="Online Media 3" descr="Students: Are you ready for STEMterprise?">
            <a:hlinkClick r:id="" action="ppaction://media"/>
            <a:extLst>
              <a:ext uri="{FF2B5EF4-FFF2-40B4-BE49-F238E27FC236}">
                <a16:creationId xmlns:a16="http://schemas.microsoft.com/office/drawing/2014/main" id="{C25F2B09-5267-A69D-C91D-0AF1014E5A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10387" y="3505200"/>
            <a:ext cx="3629680" cy="20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47DF6AB-98A0-9DE3-ECBF-EF0B2B9A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4" y="830163"/>
            <a:ext cx="5938887" cy="786548"/>
          </a:xfrm>
        </p:spPr>
        <p:txBody>
          <a:bodyPr/>
          <a:lstStyle/>
          <a:p>
            <a:r>
              <a:rPr lang="en-US">
                <a:latin typeface="Lexend Deca Medium" pitchFamily="2" charset="77"/>
              </a:rPr>
              <a:t>Character Traits</a:t>
            </a:r>
            <a:endParaRPr lang="en-CA">
              <a:latin typeface="Lexend Deca Medium" pitchFamily="2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7A334DC-B658-0A41-4274-41A4251E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4" y="1788161"/>
            <a:ext cx="7418895" cy="406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US" sz="2000">
                <a:latin typeface="Lexend Deca Light" pitchFamily="2" charset="77"/>
              </a:rPr>
              <a:t>What are the characteristics of a successful entrepreneur?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E5065-CC5C-9C43-1698-9F55FA16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31" y="2533650"/>
            <a:ext cx="5029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04" y="741275"/>
            <a:ext cx="5938887" cy="786548"/>
          </a:xfrm>
        </p:spPr>
        <p:txBody>
          <a:bodyPr/>
          <a:lstStyle/>
          <a:p>
            <a:r>
              <a:rPr lang="en-US">
                <a:latin typeface="Lexend Deca Medium" pitchFamily="2" charset="77"/>
                <a:cs typeface="Leelawadee" panose="020B0604020202020204" pitchFamily="34" charset="0"/>
              </a:rPr>
              <a:t>Action: Wonder Wall</a:t>
            </a:r>
            <a:endParaRPr lang="en-CA">
              <a:latin typeface="Lexend Deca Medium" pitchFamily="2" charset="77"/>
              <a:cs typeface="Leelawadee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4" y="1527823"/>
            <a:ext cx="7418895" cy="5513057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1800"/>
              </a:spcBef>
              <a:buNone/>
            </a:pPr>
            <a:r>
              <a:rPr lang="en-US" sz="2000">
                <a:latin typeface="Lexend Deca Light" pitchFamily="2" charset="77"/>
              </a:rPr>
              <a:t>Entrepreneurs are curious!  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000">
                <a:latin typeface="Lexend Deca Light" pitchFamily="2" charset="77"/>
              </a:rPr>
              <a:t>What do you wonder about granola bars or about </a:t>
            </a:r>
            <a:br>
              <a:rPr lang="en-US" sz="2000">
                <a:latin typeface="Lexend Deca Light" pitchFamily="2" charset="77"/>
              </a:rPr>
            </a:br>
            <a:r>
              <a:rPr lang="en-US" sz="2000">
                <a:latin typeface="Lexend Deca Light" pitchFamily="2" charset="77"/>
              </a:rPr>
              <a:t>the business of making and selling them?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000">
                <a:latin typeface="Lexend Deca Light" pitchFamily="2" charset="77"/>
              </a:rPr>
              <a:t>Write your questions and </a:t>
            </a:r>
            <a:br>
              <a:rPr lang="en-US" sz="2000">
                <a:latin typeface="Lexend Deca Light" pitchFamily="2" charset="77"/>
              </a:rPr>
            </a:br>
            <a:r>
              <a:rPr lang="en-US" sz="2000">
                <a:latin typeface="Lexend Deca Light" pitchFamily="2" charset="77"/>
              </a:rPr>
              <a:t>add them to our </a:t>
            </a:r>
            <a:r>
              <a:rPr lang="en-US" sz="2000" err="1">
                <a:latin typeface="Lexend Deca Light" pitchFamily="2" charset="77"/>
              </a:rPr>
              <a:t>WonderWall</a:t>
            </a:r>
            <a:r>
              <a:rPr lang="en-US" sz="2000">
                <a:latin typeface="Lexend Deca Light" pitchFamily="2" charset="77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BE13E-EF7C-0F43-2A39-D6FDC09E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44" y="3653457"/>
            <a:ext cx="2803014" cy="2236340"/>
          </a:xfrm>
          <a:prstGeom prst="rect">
            <a:avLst/>
          </a:prstGeom>
        </p:spPr>
      </p:pic>
      <p:pic>
        <p:nvPicPr>
          <p:cNvPr id="8" name="Picture 7" descr="A child sitting at a desk with a book and pencil&#10;&#10;Description automatically generated">
            <a:extLst>
              <a:ext uri="{FF2B5EF4-FFF2-40B4-BE49-F238E27FC236}">
                <a16:creationId xmlns:a16="http://schemas.microsoft.com/office/drawing/2014/main" id="{4E08A3CE-74E1-C3EC-8C0C-5AB6398E0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37" y="3728720"/>
            <a:ext cx="3329085" cy="2218498"/>
          </a:xfrm>
          <a:prstGeom prst="round2DiagRect">
            <a:avLst>
              <a:gd name="adj1" fmla="val 28766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73131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86EDF-BE68-63EE-87B3-1039CDB1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CA" sz="2000" b="1" u="none" strike="noStrike">
              <a:solidFill>
                <a:srgbClr val="666765"/>
              </a:solidFill>
              <a:effectLst/>
              <a:latin typeface="Lexend Deca SemiBold" pitchFamily="2" charset="77"/>
            </a:endParaRPr>
          </a:p>
          <a:p>
            <a:pPr marL="0" indent="0" algn="l">
              <a:buNone/>
            </a:pPr>
            <a:endParaRPr lang="en-CA" sz="2000" b="1" u="none" strike="noStrike">
              <a:solidFill>
                <a:srgbClr val="666765"/>
              </a:solidFill>
              <a:effectLst/>
              <a:latin typeface="Lexend Deca SemiBold" pitchFamily="2" charset="77"/>
            </a:endParaRPr>
          </a:p>
          <a:p>
            <a:pPr marL="0" indent="0" algn="l">
              <a:buNone/>
            </a:pPr>
            <a:endParaRPr lang="en-CA" sz="2000" b="1">
              <a:solidFill>
                <a:srgbClr val="666765"/>
              </a:solidFill>
              <a:latin typeface="Lexend Deca SemiBold" pitchFamily="2" charset="77"/>
            </a:endParaRPr>
          </a:p>
          <a:p>
            <a:pPr marL="0" indent="0" algn="l">
              <a:buNone/>
            </a:pPr>
            <a:r>
              <a:rPr lang="en-CA" sz="4000" b="1" u="none" strike="noStrike">
                <a:solidFill>
                  <a:schemeClr val="accent2"/>
                </a:solidFill>
                <a:effectLst/>
                <a:latin typeface="Lexend Deca SemiBold" pitchFamily="2" charset="77"/>
                <a:cs typeface="Arial" panose="020B0604020202020204" pitchFamily="34" charset="0"/>
              </a:rPr>
              <a:t>Today’s lesson made me feel </a:t>
            </a:r>
            <a:r>
              <a:rPr lang="en-CA" sz="4000" b="1" u="none" strike="noStrike">
                <a:solidFill>
                  <a:schemeClr val="bg1"/>
                </a:solidFill>
                <a:effectLst/>
                <a:latin typeface="Lexend Deca SemiBold" pitchFamily="2" charset="77"/>
                <a:cs typeface="Arial" panose="020B0604020202020204" pitchFamily="34" charset="0"/>
              </a:rPr>
              <a:t>_________</a:t>
            </a:r>
            <a:r>
              <a:rPr lang="en-CA" sz="4000" b="1" u="none" strike="noStrike">
                <a:solidFill>
                  <a:schemeClr val="accent2"/>
                </a:solidFill>
                <a:effectLst/>
                <a:latin typeface="Lexend Deca SemiBold" pitchFamily="2" charset="77"/>
                <a:cs typeface="Arial" panose="020B0604020202020204" pitchFamily="34" charset="0"/>
              </a:rPr>
              <a:t> because…</a:t>
            </a:r>
            <a:br>
              <a:rPr lang="en-CA" sz="4000" b="1">
                <a:solidFill>
                  <a:schemeClr val="accent2"/>
                </a:solidFill>
                <a:latin typeface="Lexend Deca SemiBold" pitchFamily="2" charset="77"/>
                <a:cs typeface="Arial" panose="020B0604020202020204" pitchFamily="34" charset="0"/>
              </a:rPr>
            </a:br>
            <a:endParaRPr lang="en-US" sz="4000" b="1">
              <a:solidFill>
                <a:schemeClr val="accent2"/>
              </a:solidFill>
              <a:latin typeface="Lexend Deca SemiBold" pitchFamily="2" charset="77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9D467E-099F-8BDD-C39D-8F105DF1EC96}"/>
              </a:ext>
            </a:extLst>
          </p:cNvPr>
          <p:cNvCxnSpPr/>
          <p:nvPr/>
        </p:nvCxnSpPr>
        <p:spPr>
          <a:xfrm>
            <a:off x="2113280" y="3596640"/>
            <a:ext cx="32004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7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1C78-4DA5-F8CC-B334-3EAF2078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88" y="718744"/>
            <a:ext cx="5938887" cy="778208"/>
          </a:xfrm>
        </p:spPr>
        <p:txBody>
          <a:bodyPr>
            <a:normAutofit/>
          </a:bodyPr>
          <a:lstStyle/>
          <a:p>
            <a:r>
              <a:rPr lang="en-US">
                <a:latin typeface="Lexend Deca Medium" pitchFamily="2" charset="77"/>
              </a:rPr>
              <a:t>Check In – What’s Next?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4F102-0F6F-44A8-71C7-E97934C68E84}"/>
              </a:ext>
            </a:extLst>
          </p:cNvPr>
          <p:cNvSpPr txBox="1"/>
          <p:nvPr/>
        </p:nvSpPr>
        <p:spPr>
          <a:xfrm>
            <a:off x="2594035" y="-1471965"/>
            <a:ext cx="730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highlight>
                <a:srgbClr val="FFFF00"/>
              </a:highlight>
            </a:endParaRPr>
          </a:p>
          <a:p>
            <a:r>
              <a:rPr lang="en-US">
                <a:highlight>
                  <a:srgbClr val="FFFF00"/>
                </a:highlight>
              </a:rPr>
              <a:t>I’m envisioning a road map of the stages and a “you are here” icon maybe kind of like this.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02E9D4-5D70-5386-23FC-00D2821F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243921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5F98-7783-BF7E-5D1F-DFC4F4B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48" y="787054"/>
            <a:ext cx="5938887" cy="778208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6513-A50C-3EF6-74FC-1156B797A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1859280"/>
            <a:ext cx="7418895" cy="4211666"/>
          </a:xfrm>
        </p:spPr>
        <p:txBody>
          <a:bodyPr>
            <a:normAutofit/>
          </a:bodyPr>
          <a:lstStyle/>
          <a:p>
            <a:pPr marL="0" lvl="0" indent="-342900">
              <a:lnSpc>
                <a:spcPct val="100000"/>
              </a:lnSpc>
              <a:spcBef>
                <a:spcPts val="1800"/>
              </a:spcBef>
              <a:buFont typeface="Symbol" pitchFamily="2" charset="2"/>
              <a:buChar char=""/>
            </a:pPr>
            <a:r>
              <a:rPr lang="en-CA" sz="16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Transferable Skills: Innovation, Creativity, and Entrepreneurship</a:t>
            </a:r>
            <a:endParaRPr lang="en-CA" sz="1600" dirty="0">
              <a:effectLst/>
              <a:latin typeface="Lexend Deca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develop concepts, ideas, or products for the purpose of contributing </a:t>
            </a:r>
            <a:b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innovative solutions to economic, social, and environmental problems</a:t>
            </a:r>
            <a:endParaRPr lang="en-CA" sz="1400" dirty="0">
              <a:effectLst/>
              <a:latin typeface="Lexend Deca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demonstrate leadership, initiative, imagination, creativity, spontaneity, </a:t>
            </a:r>
            <a:b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and ingenuity</a:t>
            </a:r>
            <a:endParaRPr lang="en-CA" sz="1400" dirty="0">
              <a:effectLst/>
              <a:latin typeface="Lexend Deca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00000"/>
              </a:lnSpc>
              <a:spcBef>
                <a:spcPts val="1800"/>
              </a:spcBef>
              <a:buFont typeface="Symbol" pitchFamily="2" charset="2"/>
              <a:buChar char=""/>
            </a:pPr>
            <a:r>
              <a:rPr lang="en-CA" sz="1600" dirty="0"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Ontario Science &amp; Technology Curriculum Strand B Life Systems</a:t>
            </a:r>
            <a:endParaRPr lang="en-CA" sz="1600" dirty="0">
              <a:effectLst/>
              <a:latin typeface="Lexend Deca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CA" sz="1400" dirty="0">
                <a:solidFill>
                  <a:srgbClr val="000000"/>
                </a:solidFill>
                <a:effectLst/>
                <a:latin typeface="Lexend Deca Ligh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B1.1. Begin to consider ways in which plants are important </a:t>
            </a:r>
            <a:endParaRPr lang="en-CA" sz="1400" dirty="0">
              <a:effectLst/>
              <a:latin typeface="Lexend Deca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00000"/>
              </a:lnSpc>
              <a:spcBef>
                <a:spcPts val="1800"/>
              </a:spcBef>
              <a:buFont typeface="Symbol" pitchFamily="2" charset="2"/>
              <a:buChar char=""/>
            </a:pPr>
            <a:r>
              <a:rPr lang="en-CA" sz="1600" dirty="0">
                <a:effectLst/>
                <a:latin typeface="Lexend Deca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Agriculture/Agri-Food Themes</a:t>
            </a:r>
          </a:p>
          <a:p>
            <a:pPr marL="457200" lvl="2" indent="-28575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CA" sz="1400" dirty="0">
                <a:effectLst/>
                <a:latin typeface="Lexend Deca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Begin to understand where food comes from 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600" dirty="0">
              <a:latin typeface="Lexend Deca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871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8647AE-EC0F-4FF6-8298-3F9A66EA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11" y="4915404"/>
            <a:ext cx="7588577" cy="79650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exend Deca Medium" pitchFamily="2" charset="77"/>
              </a:rPr>
              <a:t>Stage 1</a:t>
            </a:r>
          </a:p>
          <a:p>
            <a:r>
              <a:rPr lang="en-US" dirty="0">
                <a:latin typeface="Lexend Deca Medium" pitchFamily="2" charset="77"/>
              </a:rPr>
              <a:t>Lesson 1: The Challenge</a:t>
            </a:r>
            <a:endParaRPr lang="en-CA" dirty="0">
              <a:latin typeface="Lexend Deca Medium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7FE07-8A18-0273-7439-1F779F801281}"/>
              </a:ext>
            </a:extLst>
          </p:cNvPr>
          <p:cNvSpPr/>
          <p:nvPr/>
        </p:nvSpPr>
        <p:spPr>
          <a:xfrm>
            <a:off x="0" y="6244885"/>
            <a:ext cx="9144000" cy="345440"/>
          </a:xfrm>
          <a:prstGeom prst="rect">
            <a:avLst/>
          </a:prstGeom>
          <a:solidFill>
            <a:srgbClr val="9549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CD2C27-58AF-74CD-526D-B237D74EDB57}"/>
              </a:ext>
            </a:extLst>
          </p:cNvPr>
          <p:cNvSpPr txBox="1">
            <a:spLocks/>
          </p:cNvSpPr>
          <p:nvPr/>
        </p:nvSpPr>
        <p:spPr>
          <a:xfrm>
            <a:off x="685801" y="6032945"/>
            <a:ext cx="8175170" cy="627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100" dirty="0">
              <a:solidFill>
                <a:srgbClr val="000000"/>
              </a:solidFill>
              <a:latin typeface="IIKLH K+ Arial MT"/>
            </a:endParaRPr>
          </a:p>
          <a:p>
            <a:r>
              <a:rPr lang="en-US" sz="1100" dirty="0">
                <a:solidFill>
                  <a:schemeClr val="bg1"/>
                </a:solidFill>
                <a:latin typeface="IIKLH K+ Arial MT"/>
              </a:rPr>
              <a:t>© The National Farmers’ Union of England and Wales - All rights reserved. These resources may be reproduced for educational use only.</a:t>
            </a:r>
            <a:endParaRPr lang="en-CA" sz="1050" dirty="0">
              <a:solidFill>
                <a:schemeClr val="bg1"/>
              </a:solidFill>
            </a:endParaRPr>
          </a:p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1057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504" y="757657"/>
            <a:ext cx="5938887" cy="786547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Learning Goals</a:t>
            </a:r>
            <a:endParaRPr lang="en-CA" dirty="0">
              <a:latin typeface="Lexend Deca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5" y="1667625"/>
            <a:ext cx="6720696" cy="4774971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exend Deca Light" pitchFamily="2" charset="77"/>
              </a:rPr>
              <a:t>Learn about the STEMterprise Challenge!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exend Deca Light" pitchFamily="2" charset="77"/>
              </a:rPr>
              <a:t>Understand what an entrepreneur is and what character traits are important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exend Deca Light" pitchFamily="2" charset="77"/>
              </a:rPr>
              <a:t>Think about what we need to learn to be successful in our businesses</a:t>
            </a:r>
          </a:p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endParaRPr lang="en-US" sz="2000" dirty="0">
              <a:latin typeface="Lexend Deca Light" pitchFamily="2" charset="77"/>
            </a:endParaRPr>
          </a:p>
          <a:p>
            <a:pPr>
              <a:lnSpc>
                <a:spcPct val="125000"/>
              </a:lnSpc>
              <a:spcBef>
                <a:spcPts val="2400"/>
              </a:spcBef>
            </a:pPr>
            <a:endParaRPr lang="en-US" sz="2000" dirty="0">
              <a:latin typeface="Lexend Deca Light" pitchFamily="2" charset="77"/>
            </a:endParaRPr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72F22970-8735-471F-A6E0-5DFAF71DC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55374">
            <a:off x="6601752" y="4238428"/>
            <a:ext cx="2148844" cy="21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8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B03B-99D2-4E6B-8C36-2AE7DEF4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44" y="790575"/>
            <a:ext cx="5938887" cy="786548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The Challenge!</a:t>
            </a:r>
            <a:endParaRPr lang="en-CA" dirty="0">
              <a:latin typeface="Lexend Deca Medium" pitchFamily="2" charset="77"/>
            </a:endParaRPr>
          </a:p>
        </p:txBody>
      </p:sp>
      <p:pic>
        <p:nvPicPr>
          <p:cNvPr id="7" name="Online Media 3" descr="Students: Are you ready for STEMterprise?">
            <a:hlinkClick r:id="" action="ppaction://media"/>
            <a:extLst>
              <a:ext uri="{FF2B5EF4-FFF2-40B4-BE49-F238E27FC236}">
                <a16:creationId xmlns:a16="http://schemas.microsoft.com/office/drawing/2014/main" id="{0B5D8B72-5C5F-0578-61C8-622646D0D1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662545" y="2117513"/>
            <a:ext cx="5889594" cy="33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44" y="815361"/>
            <a:ext cx="5938887" cy="786548"/>
          </a:xfrm>
        </p:spPr>
        <p:txBody>
          <a:bodyPr>
            <a:normAutofit/>
          </a:bodyPr>
          <a:lstStyle/>
          <a:p>
            <a:r>
              <a:rPr lang="en-US" dirty="0">
                <a:latin typeface="Lexend Deca Medium" pitchFamily="2" charset="77"/>
              </a:rPr>
              <a:t>STEMterprise Students</a:t>
            </a:r>
            <a:endParaRPr lang="en-CA" dirty="0">
              <a:latin typeface="Lexend Deca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4" y="2175511"/>
            <a:ext cx="7418895" cy="476249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US" sz="2000" dirty="0">
                <a:latin typeface="Lexend Deca Medium" pitchFamily="2" charset="77"/>
              </a:rPr>
              <a:t>Students across Ontario are taking on the challenge!</a:t>
            </a:r>
          </a:p>
        </p:txBody>
      </p:sp>
      <p:pic>
        <p:nvPicPr>
          <p:cNvPr id="9" name="Picture 8" descr="A group of kids looking at a computer&#10;&#10;Description automatically generated">
            <a:extLst>
              <a:ext uri="{FF2B5EF4-FFF2-40B4-BE49-F238E27FC236}">
                <a16:creationId xmlns:a16="http://schemas.microsoft.com/office/drawing/2014/main" id="{12ACA78E-2311-FCAF-8B5A-99A2805A6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4" y="2851845"/>
            <a:ext cx="3922888" cy="2068710"/>
          </a:xfrm>
          <a:prstGeom prst="rect">
            <a:avLst/>
          </a:prstGeom>
        </p:spPr>
      </p:pic>
      <p:pic>
        <p:nvPicPr>
          <p:cNvPr id="11" name="Picture 10" descr="A group of girls sitting on a couch writing on a book&#10;&#10;Description automatically generated">
            <a:extLst>
              <a:ext uri="{FF2B5EF4-FFF2-40B4-BE49-F238E27FC236}">
                <a16:creationId xmlns:a16="http://schemas.microsoft.com/office/drawing/2014/main" id="{3B57B6F2-5F2B-7429-6496-D4E1D1A7A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6"/>
          <a:stretch/>
        </p:blipFill>
        <p:spPr>
          <a:xfrm>
            <a:off x="5050928" y="2851846"/>
            <a:ext cx="3127872" cy="20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44" y="830163"/>
            <a:ext cx="5938887" cy="786548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STEMterprise PLEDGE</a:t>
            </a:r>
            <a:endParaRPr lang="en-CA" dirty="0">
              <a:latin typeface="Lexend Deca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4" y="1758950"/>
            <a:ext cx="7418895" cy="476544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GB" sz="2000" dirty="0">
                <a:latin typeface="Lexend Deca Light" pitchFamily="2" charset="77"/>
              </a:rPr>
              <a:t>Today I will do my best to be MY best.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I promise my business group and myself to </a:t>
            </a:r>
            <a:b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use my curiosity to be innovative.</a:t>
            </a:r>
            <a:endParaRPr lang="en-CA" sz="2000" kern="100" dirty="0">
              <a:effectLst/>
              <a:latin typeface="Lexend Deca Ligh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I am ready to experiment with new learning </a:t>
            </a:r>
            <a:b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and share ideas with my group. </a:t>
            </a:r>
            <a:endParaRPr lang="en-CA" sz="2000" kern="100" dirty="0">
              <a:effectLst/>
              <a:latin typeface="Lexend Deca Ligh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I won’t give up. </a:t>
            </a:r>
            <a:endParaRPr lang="en-CA" sz="2000" kern="100" dirty="0">
              <a:effectLst/>
              <a:latin typeface="Lexend Deca Ligh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If I fail, I will use what I learned </a:t>
            </a:r>
            <a:b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latin typeface="Lexend Deca 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to help the group reach our goal.</a:t>
            </a:r>
            <a:endParaRPr lang="en-CA" sz="2000" kern="100" dirty="0">
              <a:effectLst/>
              <a:latin typeface="Lexend Deca Light" pitchFamily="2" charset="77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endParaRPr lang="en-US" sz="2000" dirty="0">
              <a:latin typeface="Lexend Deca Ligh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190F0-429F-D224-2738-607F210D4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65" y="3996861"/>
            <a:ext cx="2110974" cy="211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64" y="740004"/>
            <a:ext cx="5938887" cy="786548"/>
          </a:xfrm>
        </p:spPr>
        <p:txBody>
          <a:bodyPr/>
          <a:lstStyle/>
          <a:p>
            <a:r>
              <a:rPr lang="en-US" dirty="0">
                <a:latin typeface="Lexend Deca Medium" pitchFamily="2" charset="77"/>
              </a:rPr>
              <a:t>What is an Entrepreneur?</a:t>
            </a:r>
            <a:endParaRPr lang="en-CA" dirty="0">
              <a:latin typeface="Lexend Deca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64" y="1526552"/>
            <a:ext cx="6497176" cy="476544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GB" sz="2000" dirty="0">
                <a:latin typeface="Lexend Deca Light" pitchFamily="2" charset="77"/>
              </a:rPr>
              <a:t>STEMterprise will help you meet the challenge by becoming entrepreneurs! </a:t>
            </a:r>
          </a:p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GB" sz="2000" dirty="0">
                <a:latin typeface="Lexend Deca Light" pitchFamily="2" charset="77"/>
              </a:rPr>
              <a:t>What does it mean to be an Entrepreneur?  </a:t>
            </a:r>
            <a:br>
              <a:rPr lang="en-GB" sz="2000" dirty="0">
                <a:latin typeface="Lexend Deca Light" pitchFamily="2" charset="77"/>
              </a:rPr>
            </a:br>
            <a:r>
              <a:rPr lang="en-GB" sz="2000" dirty="0">
                <a:solidFill>
                  <a:srgbClr val="FF6600"/>
                </a:solidFill>
                <a:latin typeface="Lexend Deca Light" pitchFamily="2" charset="77"/>
              </a:rPr>
              <a:t>Read along to find out!</a:t>
            </a:r>
          </a:p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endParaRPr lang="en-US" sz="2000" dirty="0">
              <a:latin typeface="Lexend Deca Light" pitchFamily="2" charset="77"/>
            </a:endParaRPr>
          </a:p>
        </p:txBody>
      </p:sp>
      <p:pic>
        <p:nvPicPr>
          <p:cNvPr id="4" name="Online Media 3" descr="Storytime Channel for Kids: What Does It Mean to Be an Entrepreneur">
            <a:hlinkClick r:id="" action="ppaction://media"/>
            <a:extLst>
              <a:ext uri="{FF2B5EF4-FFF2-40B4-BE49-F238E27FC236}">
                <a16:creationId xmlns:a16="http://schemas.microsoft.com/office/drawing/2014/main" id="{8BCD51B7-DB3D-83E6-24DA-956B43C43E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1346" y="3605129"/>
            <a:ext cx="4077369" cy="230371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22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A110-8075-4B96-AA4F-F5B9C77F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4" y="830163"/>
            <a:ext cx="5938887" cy="786548"/>
          </a:xfrm>
        </p:spPr>
        <p:txBody>
          <a:bodyPr/>
          <a:lstStyle/>
          <a:p>
            <a:r>
              <a:rPr lang="en-US">
                <a:latin typeface="Lexend Deca Medium" pitchFamily="2" charset="77"/>
              </a:rPr>
              <a:t>Character Traits</a:t>
            </a:r>
            <a:endParaRPr lang="en-CA">
              <a:latin typeface="Lexend Deca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F822-BDF1-49A4-9AB8-F82594FF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84" y="1788160"/>
            <a:ext cx="7418895" cy="4329835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spcBef>
                <a:spcPts val="2400"/>
              </a:spcBef>
              <a:buNone/>
            </a:pPr>
            <a:r>
              <a:rPr lang="en-US" sz="2000">
                <a:latin typeface="Lexend Deca Light" pitchFamily="2" charset="77"/>
              </a:rPr>
              <a:t>What are the characteristics of a successful entrepreneur?</a:t>
            </a:r>
          </a:p>
        </p:txBody>
      </p:sp>
    </p:spTree>
    <p:extLst>
      <p:ext uri="{BB962C8B-B14F-4D97-AF65-F5344CB8AC3E}">
        <p14:creationId xmlns:p14="http://schemas.microsoft.com/office/powerpoint/2010/main" val="72460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933</Words>
  <Application>Microsoft Macintosh PowerPoint</Application>
  <PresentationFormat>On-screen Show (4:3)</PresentationFormat>
  <Paragraphs>103</Paragraphs>
  <Slides>13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Calibri</vt:lpstr>
      <vt:lpstr>Courier New</vt:lpstr>
      <vt:lpstr>IIKLH K+ Arial MT</vt:lpstr>
      <vt:lpstr>Lexend Deca Light</vt:lpstr>
      <vt:lpstr>Lexend Deca Medium</vt:lpstr>
      <vt:lpstr>Lexend Deca SemiBold</vt:lpstr>
      <vt:lpstr>Source Sans Pro</vt:lpstr>
      <vt:lpstr>Symbol</vt:lpstr>
      <vt:lpstr>Office Theme</vt:lpstr>
      <vt:lpstr>A Note to Teachers</vt:lpstr>
      <vt:lpstr>Expectations</vt:lpstr>
      <vt:lpstr>PowerPoint Presentation</vt:lpstr>
      <vt:lpstr>Learning Goals</vt:lpstr>
      <vt:lpstr>The Challenge!</vt:lpstr>
      <vt:lpstr>STEMterprise Students</vt:lpstr>
      <vt:lpstr>STEMterprise PLEDGE</vt:lpstr>
      <vt:lpstr>What is an Entrepreneur?</vt:lpstr>
      <vt:lpstr>Character Traits</vt:lpstr>
      <vt:lpstr>Character Traits</vt:lpstr>
      <vt:lpstr>Action: Wonder Wall</vt:lpstr>
      <vt:lpstr>PowerPoint Presentation</vt:lpstr>
      <vt:lpstr>Check In – 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Ratz</dc:creator>
  <cp:lastModifiedBy>Nicole Koopstra</cp:lastModifiedBy>
  <cp:revision>123</cp:revision>
  <cp:lastPrinted>2022-12-05T20:16:13Z</cp:lastPrinted>
  <dcterms:created xsi:type="dcterms:W3CDTF">2022-06-20T17:57:32Z</dcterms:created>
  <dcterms:modified xsi:type="dcterms:W3CDTF">2025-10-16T19:01:06Z</dcterms:modified>
</cp:coreProperties>
</file>