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
  </p:notesMasterIdLst>
  <p:sldIdLst>
    <p:sldId id="312" r:id="rId2"/>
    <p:sldId id="257" r:id="rId3"/>
    <p:sldId id="310" r:id="rId4"/>
    <p:sldId id="288" r:id="rId5"/>
    <p:sldId id="289" r:id="rId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092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0588" autoAdjust="0"/>
  </p:normalViewPr>
  <p:slideViewPr>
    <p:cSldViewPr snapToGrid="0">
      <p:cViewPr varScale="1">
        <p:scale>
          <a:sx n="71" d="100"/>
          <a:sy n="71" d="100"/>
        </p:scale>
        <p:origin x="1651" y="5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1" d="100"/>
          <a:sy n="61" d="100"/>
        </p:scale>
        <p:origin x="3168"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4DED018B-63AE-44BB-B311-756F935CE590}" type="datetimeFigureOut">
              <a:rPr lang="en-CA" smtClean="0"/>
              <a:t>2023-07-12</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52B4D-80B6-452C-A7D7-277FD7B18C08}" type="slidenum">
              <a:rPr lang="en-CA" smtClean="0"/>
              <a:t>‹#›</a:t>
            </a:fld>
            <a:endParaRPr lang="en-CA"/>
          </a:p>
        </p:txBody>
      </p:sp>
    </p:spTree>
    <p:extLst>
      <p:ext uri="{BB962C8B-B14F-4D97-AF65-F5344CB8AC3E}">
        <p14:creationId xmlns:p14="http://schemas.microsoft.com/office/powerpoint/2010/main" val="1470372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1152B4D-80B6-452C-A7D7-277FD7B18C08}" type="slidenum">
              <a:rPr lang="en-CA" smtClean="0"/>
              <a:t>1</a:t>
            </a:fld>
            <a:endParaRPr lang="en-CA"/>
          </a:p>
        </p:txBody>
      </p:sp>
    </p:spTree>
    <p:extLst>
      <p:ext uri="{BB962C8B-B14F-4D97-AF65-F5344CB8AC3E}">
        <p14:creationId xmlns:p14="http://schemas.microsoft.com/office/powerpoint/2010/main" val="117301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latin typeface="+mn-lt"/>
              </a:rPr>
              <a:t>Learning Objectives</a:t>
            </a:r>
          </a:p>
          <a:p>
            <a:pPr marL="171450" indent="-171450">
              <a:lnSpc>
                <a:spcPct val="100000"/>
              </a:lnSpc>
              <a:spcBef>
                <a:spcPts val="2400"/>
              </a:spcBef>
              <a:buFont typeface="Arial" panose="020B0604020202020204" pitchFamily="34" charset="0"/>
              <a:buChar char="•"/>
            </a:pPr>
            <a:r>
              <a:rPr lang="en-US" dirty="0"/>
              <a:t>Set up a farm store.</a:t>
            </a:r>
          </a:p>
          <a:p>
            <a:pPr marL="171450" indent="-171450">
              <a:lnSpc>
                <a:spcPct val="100000"/>
              </a:lnSpc>
              <a:spcBef>
                <a:spcPts val="2400"/>
              </a:spcBef>
              <a:buFont typeface="Arial" panose="020B0604020202020204" pitchFamily="34" charset="0"/>
              <a:buChar char="•"/>
            </a:pPr>
            <a:r>
              <a:rPr lang="en-US" dirty="0"/>
              <a:t>Present a business experience.</a:t>
            </a:r>
          </a:p>
          <a:p>
            <a:pPr marL="171450" indent="-171450">
              <a:lnSpc>
                <a:spcPct val="100000"/>
              </a:lnSpc>
              <a:spcBef>
                <a:spcPts val="2400"/>
              </a:spcBef>
              <a:buFont typeface="Arial" panose="020B0604020202020204" pitchFamily="34" charset="0"/>
              <a:buChar char="•"/>
            </a:pPr>
            <a:r>
              <a:rPr lang="en-US" dirty="0"/>
              <a:t>Calculate with money and give change.</a:t>
            </a:r>
            <a:endParaRPr lang="en-CA" dirty="0"/>
          </a:p>
        </p:txBody>
      </p:sp>
      <p:sp>
        <p:nvSpPr>
          <p:cNvPr id="4" name="Slide Number Placeholder 3"/>
          <p:cNvSpPr>
            <a:spLocks noGrp="1"/>
          </p:cNvSpPr>
          <p:nvPr>
            <p:ph type="sldNum" sz="quarter" idx="5"/>
          </p:nvPr>
        </p:nvSpPr>
        <p:spPr/>
        <p:txBody>
          <a:bodyPr/>
          <a:lstStyle/>
          <a:p>
            <a:fld id="{A1152B4D-80B6-452C-A7D7-277FD7B18C08}" type="slidenum">
              <a:rPr lang="en-CA" smtClean="0"/>
              <a:t>2</a:t>
            </a:fld>
            <a:endParaRPr lang="en-CA"/>
          </a:p>
        </p:txBody>
      </p:sp>
    </p:spTree>
    <p:extLst>
      <p:ext uri="{BB962C8B-B14F-4D97-AF65-F5344CB8AC3E}">
        <p14:creationId xmlns:p14="http://schemas.microsoft.com/office/powerpoint/2010/main" val="850832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rPr>
              <a:t>Bake Sale!</a:t>
            </a:r>
          </a:p>
          <a:p>
            <a:pPr marL="171450" indent="-171450">
              <a:lnSpc>
                <a:spcPct val="106000"/>
              </a:lnSpc>
              <a:spcBef>
                <a:spcPts val="1600"/>
              </a:spcBef>
              <a:buClr>
                <a:schemeClr val="dk1"/>
              </a:buClr>
              <a:buSzPct val="100000"/>
              <a:buFont typeface="Arial" panose="020B0604020202020204" pitchFamily="34" charset="0"/>
              <a:buChar char="•"/>
            </a:pPr>
            <a:r>
              <a:rPr lang="en-US" sz="1200" dirty="0">
                <a:solidFill>
                  <a:schemeClr val="tx1"/>
                </a:solidFill>
              </a:rPr>
              <a:t>Ask students to arrange the classroom like a market or bake sale so each table represents a farm store with the children’s advertising and photos of their products clearly displayed. </a:t>
            </a:r>
          </a:p>
          <a:p>
            <a:pPr marL="171450" indent="-171450">
              <a:lnSpc>
                <a:spcPct val="106000"/>
              </a:lnSpc>
              <a:spcBef>
                <a:spcPts val="1600"/>
              </a:spcBef>
              <a:buClr>
                <a:schemeClr val="dk1"/>
              </a:buClr>
              <a:buSzPct val="100000"/>
              <a:buFont typeface="Arial" panose="020B0604020202020204" pitchFamily="34" charset="0"/>
              <a:buChar char="•"/>
            </a:pPr>
            <a:r>
              <a:rPr lang="en-US" sz="1200" dirty="0">
                <a:solidFill>
                  <a:schemeClr val="tx1"/>
                </a:solidFill>
              </a:rPr>
              <a:t>Have examples of the children’s projects available for visitors to read. This could be presented in their notebooks or as a poster or portfolio of work completed during the project.</a:t>
            </a:r>
          </a:p>
        </p:txBody>
      </p:sp>
      <p:sp>
        <p:nvSpPr>
          <p:cNvPr id="4" name="Slide Number Placeholder 3"/>
          <p:cNvSpPr>
            <a:spLocks noGrp="1"/>
          </p:cNvSpPr>
          <p:nvPr>
            <p:ph type="sldNum" sz="quarter" idx="5"/>
          </p:nvPr>
        </p:nvSpPr>
        <p:spPr/>
        <p:txBody>
          <a:bodyPr/>
          <a:lstStyle/>
          <a:p>
            <a:fld id="{A1152B4D-80B6-452C-A7D7-277FD7B18C08}" type="slidenum">
              <a:rPr lang="en-CA" smtClean="0"/>
              <a:t>3</a:t>
            </a:fld>
            <a:endParaRPr lang="en-CA"/>
          </a:p>
        </p:txBody>
      </p:sp>
    </p:spTree>
    <p:extLst>
      <p:ext uri="{BB962C8B-B14F-4D97-AF65-F5344CB8AC3E}">
        <p14:creationId xmlns:p14="http://schemas.microsoft.com/office/powerpoint/2010/main" val="420510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Calculating with Money</a:t>
            </a:r>
          </a:p>
          <a:p>
            <a:pPr marL="171450" indent="-171450">
              <a:lnSpc>
                <a:spcPct val="106000"/>
              </a:lnSpc>
              <a:spcBef>
                <a:spcPts val="2400"/>
              </a:spcBef>
              <a:buClr>
                <a:schemeClr val="dk1"/>
              </a:buClr>
              <a:buSzPct val="100000"/>
              <a:buFont typeface="Arial" panose="020B0604020202020204" pitchFamily="34" charset="0"/>
              <a:buChar char="•"/>
            </a:pPr>
            <a:r>
              <a:rPr lang="en-US" sz="1200" dirty="0">
                <a:solidFill>
                  <a:schemeClr val="tx1"/>
                </a:solidFill>
              </a:rPr>
              <a:t>Model the method you would like students to use for calculating change.</a:t>
            </a:r>
          </a:p>
          <a:p>
            <a:pPr marL="171450" indent="-171450">
              <a:lnSpc>
                <a:spcPct val="106000"/>
              </a:lnSpc>
              <a:spcBef>
                <a:spcPts val="2400"/>
              </a:spcBef>
              <a:buClr>
                <a:schemeClr val="dk1"/>
              </a:buClr>
              <a:buSzPct val="100000"/>
              <a:buFont typeface="Arial" panose="020B0604020202020204" pitchFamily="34" charset="0"/>
              <a:buChar char="•"/>
            </a:pPr>
            <a:r>
              <a:rPr lang="en-US" sz="1200" dirty="0">
                <a:solidFill>
                  <a:schemeClr val="tx1"/>
                </a:solidFill>
              </a:rPr>
              <a:t>Distribute the play money and split the class in half so they can experience being a seller and a customer.</a:t>
            </a:r>
          </a:p>
          <a:p>
            <a:pPr marL="171450" indent="-171450">
              <a:lnSpc>
                <a:spcPct val="106000"/>
              </a:lnSpc>
              <a:spcBef>
                <a:spcPts val="2400"/>
              </a:spcBef>
              <a:buClr>
                <a:schemeClr val="dk1"/>
              </a:buClr>
              <a:buSzPct val="100000"/>
              <a:buFont typeface="Arial" panose="020B0604020202020204" pitchFamily="34" charset="0"/>
              <a:buChar char="•"/>
            </a:pPr>
            <a:r>
              <a:rPr lang="en-US" sz="1200" dirty="0">
                <a:solidFill>
                  <a:schemeClr val="tx1"/>
                </a:solidFill>
              </a:rPr>
              <a:t>The customer group will visit their peers’ shops and place orders they will pay for with their play money. They must ensure that they have enough money to pay for their orders. </a:t>
            </a:r>
          </a:p>
          <a:p>
            <a:pPr marL="171450" indent="-171450">
              <a:lnSpc>
                <a:spcPct val="106000"/>
              </a:lnSpc>
              <a:spcBef>
                <a:spcPts val="2400"/>
              </a:spcBef>
              <a:buClr>
                <a:schemeClr val="dk1"/>
              </a:buClr>
              <a:buSzPct val="100000"/>
              <a:buFont typeface="Arial" panose="020B0604020202020204" pitchFamily="34" charset="0"/>
              <a:buChar char="•"/>
            </a:pPr>
            <a:r>
              <a:rPr lang="en-US" sz="1200" dirty="0">
                <a:solidFill>
                  <a:schemeClr val="tx1"/>
                </a:solidFill>
              </a:rPr>
              <a:t>The seller group will welcome their customers to their farm stores, calculate the total cost of their orders, and give back change. </a:t>
            </a:r>
          </a:p>
          <a:p>
            <a:pPr marL="171450" indent="-171450">
              <a:lnSpc>
                <a:spcPct val="106000"/>
              </a:lnSpc>
              <a:spcBef>
                <a:spcPts val="2400"/>
              </a:spcBef>
              <a:buClr>
                <a:schemeClr val="dk1"/>
              </a:buClr>
              <a:buSzPct val="100000"/>
              <a:buFont typeface="Arial" panose="020B0604020202020204" pitchFamily="34" charset="0"/>
              <a:buChar char="•"/>
            </a:pPr>
            <a:r>
              <a:rPr lang="en-US" sz="1200" dirty="0">
                <a:solidFill>
                  <a:schemeClr val="tx1"/>
                </a:solidFill>
              </a:rPr>
              <a:t>Once the customer group has spent all their play money, switch the groups and repeat the activity to give everyone the opportunity to experience both budgeting and calculating order totals and change.</a:t>
            </a:r>
          </a:p>
          <a:p>
            <a:pPr marL="171450" indent="-171450">
              <a:lnSpc>
                <a:spcPct val="106000"/>
              </a:lnSpc>
              <a:spcBef>
                <a:spcPts val="2400"/>
              </a:spcBef>
              <a:buClr>
                <a:schemeClr val="dk1"/>
              </a:buClr>
              <a:buSzPct val="100000"/>
              <a:buFont typeface="Arial" panose="020B0604020202020204" pitchFamily="34" charset="0"/>
              <a:buChar char="•"/>
            </a:pPr>
            <a:r>
              <a:rPr lang="en-US" sz="1200" dirty="0">
                <a:solidFill>
                  <a:schemeClr val="tx1"/>
                </a:solidFill>
              </a:rPr>
              <a:t>Once everyone has </a:t>
            </a:r>
            <a:r>
              <a:rPr lang="en-US" sz="1200" dirty="0" err="1">
                <a:solidFill>
                  <a:schemeClr val="tx1"/>
                </a:solidFill>
              </a:rPr>
              <a:t>practised</a:t>
            </a:r>
            <a:r>
              <a:rPr lang="en-US" sz="1200" dirty="0">
                <a:solidFill>
                  <a:schemeClr val="tx1"/>
                </a:solidFill>
              </a:rPr>
              <a:t> giving change, the bake sale can begin, and students can share their learning with the invited guests and sell them their innovative new granola bars.</a:t>
            </a:r>
          </a:p>
        </p:txBody>
      </p:sp>
      <p:sp>
        <p:nvSpPr>
          <p:cNvPr id="4" name="Slide Number Placeholder 3"/>
          <p:cNvSpPr>
            <a:spLocks noGrp="1"/>
          </p:cNvSpPr>
          <p:nvPr>
            <p:ph type="sldNum" sz="quarter" idx="5"/>
          </p:nvPr>
        </p:nvSpPr>
        <p:spPr/>
        <p:txBody>
          <a:bodyPr/>
          <a:lstStyle/>
          <a:p>
            <a:fld id="{A1152B4D-80B6-452C-A7D7-277FD7B18C08}" type="slidenum">
              <a:rPr lang="en-CA" smtClean="0"/>
              <a:t>4</a:t>
            </a:fld>
            <a:endParaRPr lang="en-CA"/>
          </a:p>
        </p:txBody>
      </p:sp>
    </p:spTree>
    <p:extLst>
      <p:ext uri="{BB962C8B-B14F-4D97-AF65-F5344CB8AC3E}">
        <p14:creationId xmlns:p14="http://schemas.microsoft.com/office/powerpoint/2010/main" val="4223323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More Practice</a:t>
            </a:r>
          </a:p>
          <a:p>
            <a:pPr marL="171450" indent="-171450">
              <a:lnSpc>
                <a:spcPct val="125000"/>
              </a:lnSpc>
              <a:spcBef>
                <a:spcPts val="1400"/>
              </a:spcBef>
              <a:buFont typeface="Arial" panose="020B0604020202020204" pitchFamily="34" charset="0"/>
              <a:buChar char="•"/>
            </a:pPr>
            <a:r>
              <a:rPr lang="en-US" sz="1200" dirty="0"/>
              <a:t>A customer spends 75¢ and pays with a </a:t>
            </a:r>
            <a:r>
              <a:rPr lang="en-US" sz="1200" dirty="0" err="1"/>
              <a:t>loonie</a:t>
            </a:r>
            <a:r>
              <a:rPr lang="en-US" sz="1200" dirty="0"/>
              <a:t> ($1). How much change should you give them?</a:t>
            </a:r>
          </a:p>
          <a:p>
            <a:pPr marL="171450" indent="-171450">
              <a:lnSpc>
                <a:spcPct val="125000"/>
              </a:lnSpc>
              <a:spcBef>
                <a:spcPts val="1400"/>
              </a:spcBef>
              <a:buFont typeface="Arial" panose="020B0604020202020204" pitchFamily="34" charset="0"/>
              <a:buChar char="•"/>
            </a:pPr>
            <a:r>
              <a:rPr lang="en-US" sz="1200" dirty="0"/>
              <a:t>A customer spends 45¢ . They pay with 2 quarters (25¢ each). How much change should you give them?</a:t>
            </a:r>
          </a:p>
          <a:p>
            <a:pPr marL="171450" indent="-171450">
              <a:lnSpc>
                <a:spcPct val="125000"/>
              </a:lnSpc>
              <a:spcBef>
                <a:spcPts val="1400"/>
              </a:spcBef>
              <a:buFont typeface="Arial" panose="020B0604020202020204" pitchFamily="34" charset="0"/>
              <a:buChar char="•"/>
            </a:pPr>
            <a:r>
              <a:rPr lang="en-US" sz="1200" dirty="0"/>
              <a:t>A customer buys 4 bars for 10¢ each. They pay with 1 quarter (25¢) and 2 dimes (10¢ each). How much change should you give them?</a:t>
            </a:r>
          </a:p>
        </p:txBody>
      </p:sp>
      <p:sp>
        <p:nvSpPr>
          <p:cNvPr id="4" name="Slide Number Placeholder 3"/>
          <p:cNvSpPr>
            <a:spLocks noGrp="1"/>
          </p:cNvSpPr>
          <p:nvPr>
            <p:ph type="sldNum" sz="quarter" idx="5"/>
          </p:nvPr>
        </p:nvSpPr>
        <p:spPr/>
        <p:txBody>
          <a:bodyPr/>
          <a:lstStyle/>
          <a:p>
            <a:fld id="{A1152B4D-80B6-452C-A7D7-277FD7B18C08}" type="slidenum">
              <a:rPr lang="en-CA" smtClean="0"/>
              <a:t>5</a:t>
            </a:fld>
            <a:endParaRPr lang="en-CA"/>
          </a:p>
        </p:txBody>
      </p:sp>
    </p:spTree>
    <p:extLst>
      <p:ext uri="{BB962C8B-B14F-4D97-AF65-F5344CB8AC3E}">
        <p14:creationId xmlns:p14="http://schemas.microsoft.com/office/powerpoint/2010/main" val="1739560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C9B0BE-9E87-408E-BE07-3C11D8827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203" b="15599"/>
          <a:stretch/>
        </p:blipFill>
        <p:spPr>
          <a:xfrm>
            <a:off x="787136" y="230794"/>
            <a:ext cx="7550870" cy="4145330"/>
          </a:xfrm>
          <a:prstGeom prst="rect">
            <a:avLst/>
          </a:prstGeom>
        </p:spPr>
      </p:pic>
      <p:sp>
        <p:nvSpPr>
          <p:cNvPr id="7" name="Rectangle 6">
            <a:extLst>
              <a:ext uri="{FF2B5EF4-FFF2-40B4-BE49-F238E27FC236}">
                <a16:creationId xmlns:a16="http://schemas.microsoft.com/office/drawing/2014/main" id="{9491AEFB-B151-492A-9947-CBE4C4DBC9F3}"/>
              </a:ext>
            </a:extLst>
          </p:cNvPr>
          <p:cNvSpPr/>
          <p:nvPr userDrawn="1"/>
        </p:nvSpPr>
        <p:spPr>
          <a:xfrm>
            <a:off x="685801" y="4694549"/>
            <a:ext cx="7822480" cy="1112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Content Placeholder 2">
            <a:extLst>
              <a:ext uri="{FF2B5EF4-FFF2-40B4-BE49-F238E27FC236}">
                <a16:creationId xmlns:a16="http://schemas.microsoft.com/office/drawing/2014/main" id="{B2E2E68F-9FB4-44AC-964F-4A19EFB514AD}"/>
              </a:ext>
            </a:extLst>
          </p:cNvPr>
          <p:cNvSpPr>
            <a:spLocks noGrp="1"/>
          </p:cNvSpPr>
          <p:nvPr>
            <p:ph idx="1" hasCustomPrompt="1"/>
          </p:nvPr>
        </p:nvSpPr>
        <p:spPr>
          <a:xfrm>
            <a:off x="823076" y="4925564"/>
            <a:ext cx="7588577" cy="796506"/>
          </a:xfrm>
        </p:spPr>
        <p:txBody>
          <a:bodyPr>
            <a:normAutofit/>
          </a:bodyPr>
          <a:lstStyle>
            <a:lvl1pPr marL="0" indent="0" algn="ctr">
              <a:buNone/>
              <a:defRPr sz="2800">
                <a:solidFill>
                  <a:schemeClr val="accent6"/>
                </a:solidFill>
                <a:latin typeface="Arial Rounded MT Bold" panose="020F0704030504030204" pitchFamily="34" charset="0"/>
              </a:defRPr>
            </a:lvl1pPr>
            <a:lvl2pPr>
              <a:defRPr>
                <a:latin typeface="Arial Rounded MT Bold" panose="020F0704030504030204" pitchFamily="34" charset="0"/>
              </a:defRPr>
            </a:lvl2pPr>
            <a:lvl3pPr>
              <a:defRPr>
                <a:latin typeface="Arial Rounded MT Bold" panose="020F0704030504030204" pitchFamily="34" charset="0"/>
              </a:defRPr>
            </a:lvl3pPr>
            <a:lvl4pPr>
              <a:defRPr>
                <a:latin typeface="Arial Rounded MT Bold" panose="020F0704030504030204" pitchFamily="34" charset="0"/>
              </a:defRPr>
            </a:lvl4pPr>
            <a:lvl5pPr>
              <a:defRPr>
                <a:latin typeface="Arial Rounded MT Bold" panose="020F0704030504030204" pitchFamily="34" charset="0"/>
              </a:defRPr>
            </a:lvl5pPr>
          </a:lstStyle>
          <a:p>
            <a:pPr lvl="0"/>
            <a:r>
              <a:rPr lang="en-US" dirty="0" err="1"/>
              <a:t>Xxxxxxxxx</a:t>
            </a:r>
            <a:r>
              <a:rPr lang="en-US" dirty="0"/>
              <a:t> x </a:t>
            </a:r>
            <a:r>
              <a:rPr lang="en-US" dirty="0" err="1"/>
              <a:t>xxxxxx</a:t>
            </a:r>
            <a:r>
              <a:rPr lang="en-US" dirty="0"/>
              <a:t> </a:t>
            </a:r>
            <a:r>
              <a:rPr lang="en-US" dirty="0" err="1"/>
              <a:t>xxxxx</a:t>
            </a:r>
            <a:endParaRPr lang="en-US" dirty="0"/>
          </a:p>
        </p:txBody>
      </p:sp>
      <p:sp>
        <p:nvSpPr>
          <p:cNvPr id="9" name="Content Placeholder 2">
            <a:extLst>
              <a:ext uri="{FF2B5EF4-FFF2-40B4-BE49-F238E27FC236}">
                <a16:creationId xmlns:a16="http://schemas.microsoft.com/office/drawing/2014/main" id="{41CB7407-2DED-4D80-A275-67583C793BD1}"/>
              </a:ext>
            </a:extLst>
          </p:cNvPr>
          <p:cNvSpPr>
            <a:spLocks noGrp="1"/>
          </p:cNvSpPr>
          <p:nvPr>
            <p:ph idx="11" hasCustomPrompt="1"/>
          </p:nvPr>
        </p:nvSpPr>
        <p:spPr>
          <a:xfrm>
            <a:off x="685801" y="5953085"/>
            <a:ext cx="917346" cy="627080"/>
          </a:xfrm>
        </p:spPr>
        <p:txBody>
          <a:bodyPr>
            <a:normAutofit/>
          </a:bodyPr>
          <a:lstStyle>
            <a:lvl1pPr marL="0" indent="0">
              <a:buNone/>
              <a:defRPr sz="1600"/>
            </a:lvl1pPr>
          </a:lstStyle>
          <a:p>
            <a:pPr>
              <a:lnSpc>
                <a:spcPct val="150000"/>
              </a:lnSpc>
              <a:spcBef>
                <a:spcPts val="2400"/>
              </a:spcBef>
            </a:pPr>
            <a:r>
              <a:rPr lang="en-US" dirty="0"/>
              <a:t>G3S09</a:t>
            </a:r>
            <a:endParaRPr lang="en-CA" dirty="0"/>
          </a:p>
        </p:txBody>
      </p:sp>
    </p:spTree>
    <p:extLst>
      <p:ext uri="{BB962C8B-B14F-4D97-AF65-F5344CB8AC3E}">
        <p14:creationId xmlns:p14="http://schemas.microsoft.com/office/powerpoint/2010/main" val="183305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307F5BE-1879-4F76-AFC2-5CF1AB16A7D9}"/>
              </a:ext>
            </a:extLst>
          </p:cNvPr>
          <p:cNvSpPr/>
          <p:nvPr userDrawn="1"/>
        </p:nvSpPr>
        <p:spPr>
          <a:xfrm>
            <a:off x="638076" y="355699"/>
            <a:ext cx="7877274" cy="5884846"/>
          </a:xfrm>
          <a:prstGeom prst="round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980388" y="556184"/>
            <a:ext cx="5938887" cy="778208"/>
          </a:xfrm>
        </p:spPr>
        <p:txBody>
          <a:bodyPr>
            <a:normAutofit/>
          </a:bodyPr>
          <a:lstStyle>
            <a:lvl1pPr algn="l">
              <a:defRPr sz="3200">
                <a:solidFill>
                  <a:srgbClr val="FF6600"/>
                </a:solidFill>
                <a:latin typeface="Arial Rounded MT Bold" panose="020F0704030504030204" pitchFamily="34" charset="0"/>
              </a:defRPr>
            </a:lvl1pPr>
          </a:lstStyle>
          <a:p>
            <a:r>
              <a:rPr lang="en-US" dirty="0"/>
              <a:t>Click to edit Master title style</a:t>
            </a:r>
          </a:p>
        </p:txBody>
      </p:sp>
      <p:sp>
        <p:nvSpPr>
          <p:cNvPr id="3" name="Content Placeholder 2"/>
          <p:cNvSpPr>
            <a:spLocks noGrp="1"/>
          </p:cNvSpPr>
          <p:nvPr>
            <p:ph idx="1"/>
          </p:nvPr>
        </p:nvSpPr>
        <p:spPr>
          <a:xfrm>
            <a:off x="980388" y="1343735"/>
            <a:ext cx="7418895" cy="4736554"/>
          </a:xfrm>
        </p:spPr>
        <p:txBody>
          <a:bodyPr/>
          <a:lstStyle>
            <a:lvl1pPr>
              <a:defRPr sz="2400">
                <a:latin typeface="Arial Rounded MT Bold" panose="020F0704030504030204" pitchFamily="34" charset="0"/>
              </a:defRPr>
            </a:lvl1pPr>
            <a:lvl2pPr>
              <a:defRPr>
                <a:latin typeface="Arial Rounded MT Bold" panose="020F0704030504030204" pitchFamily="34" charset="0"/>
              </a:defRPr>
            </a:lvl2pPr>
            <a:lvl3pPr>
              <a:defRPr>
                <a:latin typeface="Arial Rounded MT Bold" panose="020F0704030504030204" pitchFamily="34" charset="0"/>
              </a:defRPr>
            </a:lvl3pPr>
            <a:lvl4pPr>
              <a:defRPr>
                <a:latin typeface="Arial Rounded MT Bold" panose="020F0704030504030204" pitchFamily="34" charset="0"/>
              </a:defRPr>
            </a:lvl4pPr>
            <a:lvl5pPr>
              <a:defRPr>
                <a:latin typeface="Arial Rounded MT Bold" panose="020F07040305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75777FFD-47FF-46B5-9557-294CEE911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203" b="15599"/>
          <a:stretch/>
        </p:blipFill>
        <p:spPr>
          <a:xfrm>
            <a:off x="6729439" y="8828"/>
            <a:ext cx="2414561" cy="1325563"/>
          </a:xfrm>
          <a:prstGeom prst="rect">
            <a:avLst/>
          </a:prstGeom>
        </p:spPr>
      </p:pic>
    </p:spTree>
    <p:extLst>
      <p:ext uri="{BB962C8B-B14F-4D97-AF65-F5344CB8AC3E}">
        <p14:creationId xmlns:p14="http://schemas.microsoft.com/office/powerpoint/2010/main" val="2097761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4FFFE19-4F6F-4CDF-B4BF-37E003BCFCAE}"/>
              </a:ext>
            </a:extLst>
          </p:cNvPr>
          <p:cNvSpPr/>
          <p:nvPr userDrawn="1"/>
        </p:nvSpPr>
        <p:spPr>
          <a:xfrm>
            <a:off x="638076" y="355698"/>
            <a:ext cx="7877274" cy="5884846"/>
          </a:xfrm>
          <a:prstGeom prst="round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75777FFD-47FF-46B5-9557-294CEE911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203" b="15599"/>
          <a:stretch/>
        </p:blipFill>
        <p:spPr>
          <a:xfrm>
            <a:off x="6729439" y="8828"/>
            <a:ext cx="2414561" cy="1325563"/>
          </a:xfrm>
          <a:prstGeom prst="rect">
            <a:avLst/>
          </a:prstGeom>
        </p:spPr>
      </p:pic>
      <p:sp>
        <p:nvSpPr>
          <p:cNvPr id="9" name="Picture Placeholder 2">
            <a:extLst>
              <a:ext uri="{FF2B5EF4-FFF2-40B4-BE49-F238E27FC236}">
                <a16:creationId xmlns:a16="http://schemas.microsoft.com/office/drawing/2014/main" id="{DAD9CA26-19F8-423D-A918-8677BF68F376}"/>
              </a:ext>
            </a:extLst>
          </p:cNvPr>
          <p:cNvSpPr>
            <a:spLocks noGrp="1"/>
          </p:cNvSpPr>
          <p:nvPr>
            <p:ph type="pic" idx="13"/>
          </p:nvPr>
        </p:nvSpPr>
        <p:spPr>
          <a:xfrm>
            <a:off x="5923594" y="3635918"/>
            <a:ext cx="3007003" cy="2930255"/>
          </a:xfrm>
          <a:prstGeom prst="flowChartConnector">
            <a:avLst/>
          </a:prstGeom>
          <a:ln w="19050">
            <a:solidFill>
              <a:schemeClr val="accent4">
                <a:lumMod val="60000"/>
                <a:lumOff val="40000"/>
              </a:schemeClr>
            </a:solidFill>
          </a:ln>
        </p:spPr>
        <p:style>
          <a:lnRef idx="2">
            <a:schemeClr val="accent4"/>
          </a:lnRef>
          <a:fillRef idx="1">
            <a:schemeClr val="lt1"/>
          </a:fillRef>
          <a:effectRef idx="0">
            <a:schemeClr val="accent4"/>
          </a:effectRef>
          <a:fontRef idx="minor">
            <a:schemeClr val="dk1"/>
          </a:fontRef>
        </p:style>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2" name="Title 1">
            <a:extLst>
              <a:ext uri="{FF2B5EF4-FFF2-40B4-BE49-F238E27FC236}">
                <a16:creationId xmlns:a16="http://schemas.microsoft.com/office/drawing/2014/main" id="{E4F07DCA-30DF-4FD5-A55D-B9A1F43760EF}"/>
              </a:ext>
            </a:extLst>
          </p:cNvPr>
          <p:cNvSpPr>
            <a:spLocks noGrp="1"/>
          </p:cNvSpPr>
          <p:nvPr>
            <p:ph type="title"/>
          </p:nvPr>
        </p:nvSpPr>
        <p:spPr>
          <a:xfrm>
            <a:off x="980388" y="556184"/>
            <a:ext cx="5948314" cy="778208"/>
          </a:xfrm>
        </p:spPr>
        <p:txBody>
          <a:bodyPr>
            <a:normAutofit/>
          </a:bodyPr>
          <a:lstStyle>
            <a:lvl1pPr algn="l">
              <a:defRPr sz="3200">
                <a:solidFill>
                  <a:srgbClr val="FF6600"/>
                </a:solidFill>
                <a:latin typeface="Arial Rounded MT Bold" panose="020F070403050403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18A57F65-F6A5-4470-A1BB-06A4A7C0BC74}"/>
              </a:ext>
            </a:extLst>
          </p:cNvPr>
          <p:cNvSpPr>
            <a:spLocks noGrp="1"/>
          </p:cNvSpPr>
          <p:nvPr>
            <p:ph idx="1"/>
          </p:nvPr>
        </p:nvSpPr>
        <p:spPr>
          <a:xfrm>
            <a:off x="980388" y="1346341"/>
            <a:ext cx="7428322" cy="4752801"/>
          </a:xfrm>
        </p:spPr>
        <p:txBody>
          <a:bodyPr/>
          <a:lstStyle>
            <a:lvl1pPr>
              <a:defRPr sz="2400">
                <a:latin typeface="Arial Rounded MT Bold" panose="020F0704030504030204" pitchFamily="34" charset="0"/>
              </a:defRPr>
            </a:lvl1pPr>
            <a:lvl2pPr>
              <a:defRPr>
                <a:latin typeface="Arial Rounded MT Bold" panose="020F0704030504030204" pitchFamily="34" charset="0"/>
              </a:defRPr>
            </a:lvl2pPr>
            <a:lvl3pPr>
              <a:defRPr>
                <a:latin typeface="Arial Rounded MT Bold" panose="020F0704030504030204" pitchFamily="34" charset="0"/>
              </a:defRPr>
            </a:lvl3pPr>
            <a:lvl4pPr>
              <a:defRPr>
                <a:latin typeface="Arial Rounded MT Bold" panose="020F0704030504030204" pitchFamily="34" charset="0"/>
              </a:defRPr>
            </a:lvl4pPr>
            <a:lvl5pPr>
              <a:defRPr>
                <a:latin typeface="Arial Rounded MT Bold" panose="020F07040305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1680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C9B0BE-9E87-408E-BE07-3C11D8827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203" b="15599"/>
          <a:stretch/>
        </p:blipFill>
        <p:spPr>
          <a:xfrm>
            <a:off x="2955963" y="179404"/>
            <a:ext cx="3666363" cy="2012786"/>
          </a:xfrm>
          <a:prstGeom prst="rect">
            <a:avLst/>
          </a:prstGeom>
        </p:spPr>
      </p:pic>
      <p:sp>
        <p:nvSpPr>
          <p:cNvPr id="10" name="Rectangle: Rounded Corners 9">
            <a:extLst>
              <a:ext uri="{FF2B5EF4-FFF2-40B4-BE49-F238E27FC236}">
                <a16:creationId xmlns:a16="http://schemas.microsoft.com/office/drawing/2014/main" id="{2A41AD9C-BA5D-45A5-8485-A0FE5FC0806D}"/>
              </a:ext>
            </a:extLst>
          </p:cNvPr>
          <p:cNvSpPr/>
          <p:nvPr userDrawn="1"/>
        </p:nvSpPr>
        <p:spPr>
          <a:xfrm>
            <a:off x="4309371" y="5931262"/>
            <a:ext cx="1200808" cy="7902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4" descr="C:\Users\ecalhoun@gfo.ca\AppData\Local\Microsoft\Windows\Temporary Internet Files\Content.Outlook\DJ5WIKHZ\GIEG logo - color.jpg">
            <a:extLst>
              <a:ext uri="{FF2B5EF4-FFF2-40B4-BE49-F238E27FC236}">
                <a16:creationId xmlns:a16="http://schemas.microsoft.com/office/drawing/2014/main" id="{22605C6C-7CC5-4A78-9B96-68E0F56DF9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28527" y="6021848"/>
            <a:ext cx="1003593" cy="65674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785B340A-6313-4F32-B417-2FF3F44C1740}"/>
              </a:ext>
            </a:extLst>
          </p:cNvPr>
          <p:cNvSpPr/>
          <p:nvPr userDrawn="1"/>
        </p:nvSpPr>
        <p:spPr>
          <a:xfrm>
            <a:off x="628650" y="2371121"/>
            <a:ext cx="7877274" cy="3403077"/>
          </a:xfrm>
          <a:prstGeom prst="round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Content Placeholder 2">
            <a:extLst>
              <a:ext uri="{FF2B5EF4-FFF2-40B4-BE49-F238E27FC236}">
                <a16:creationId xmlns:a16="http://schemas.microsoft.com/office/drawing/2014/main" id="{05DEE7D2-65AD-4AEE-B416-A26C2EAC3F7E}"/>
              </a:ext>
            </a:extLst>
          </p:cNvPr>
          <p:cNvSpPr>
            <a:spLocks noGrp="1"/>
          </p:cNvSpPr>
          <p:nvPr>
            <p:ph idx="1"/>
          </p:nvPr>
        </p:nvSpPr>
        <p:spPr>
          <a:xfrm>
            <a:off x="888575" y="3125445"/>
            <a:ext cx="7491854" cy="2596625"/>
          </a:xfrm>
        </p:spPr>
        <p:txBody>
          <a:bodyPr/>
          <a:lstStyle>
            <a:lvl1pPr>
              <a:defRPr sz="2400">
                <a:solidFill>
                  <a:schemeClr val="accent6"/>
                </a:solidFill>
                <a:latin typeface="Arial Rounded MT Bold" panose="020F0704030504030204" pitchFamily="34" charset="0"/>
              </a:defRPr>
            </a:lvl1pPr>
            <a:lvl2pPr>
              <a:defRPr sz="2000">
                <a:solidFill>
                  <a:schemeClr val="accent6"/>
                </a:solidFill>
                <a:latin typeface="Arial Rounded MT Bold" panose="020F0704030504030204" pitchFamily="34" charset="0"/>
              </a:defRPr>
            </a:lvl2pPr>
            <a:lvl3pPr>
              <a:defRPr sz="1800">
                <a:solidFill>
                  <a:schemeClr val="accent6"/>
                </a:solidFill>
                <a:latin typeface="Arial Rounded MT Bold" panose="020F0704030504030204" pitchFamily="34" charset="0"/>
              </a:defRPr>
            </a:lvl3pPr>
            <a:lvl4pPr>
              <a:defRPr sz="1600">
                <a:solidFill>
                  <a:schemeClr val="accent6"/>
                </a:solidFill>
                <a:latin typeface="Arial Rounded MT Bold" panose="020F0704030504030204" pitchFamily="34" charset="0"/>
              </a:defRPr>
            </a:lvl4pPr>
            <a:lvl5pPr>
              <a:defRPr sz="1600">
                <a:solidFill>
                  <a:schemeClr val="accent6"/>
                </a:solidFill>
                <a:latin typeface="Arial Rounded MT Bold" panose="020F07040305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3">
            <a:extLst>
              <a:ext uri="{FF2B5EF4-FFF2-40B4-BE49-F238E27FC236}">
                <a16:creationId xmlns:a16="http://schemas.microsoft.com/office/drawing/2014/main" id="{D2DE9F8A-6237-4EC7-9B79-CB9767625D6D}"/>
              </a:ext>
            </a:extLst>
          </p:cNvPr>
          <p:cNvSpPr txBox="1">
            <a:spLocks/>
          </p:cNvSpPr>
          <p:nvPr userDrawn="1"/>
        </p:nvSpPr>
        <p:spPr>
          <a:xfrm>
            <a:off x="888575" y="2512394"/>
            <a:ext cx="7626775" cy="6130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Arial Rounded MT Bold" panose="020F07040305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accent6"/>
                </a:solidFill>
              </a:rPr>
              <a:t>What’s next?</a:t>
            </a:r>
            <a:endParaRPr lang="en-CA" dirty="0">
              <a:solidFill>
                <a:schemeClr val="accent6"/>
              </a:solidFill>
            </a:endParaRPr>
          </a:p>
        </p:txBody>
      </p:sp>
    </p:spTree>
    <p:extLst>
      <p:ext uri="{BB962C8B-B14F-4D97-AF65-F5344CB8AC3E}">
        <p14:creationId xmlns:p14="http://schemas.microsoft.com/office/powerpoint/2010/main" val="3184151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C88181-DF5C-45ED-A5AD-8C82628CF18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0729" r="10729"/>
          <a:stretch/>
        </p:blipFill>
        <p:spPr>
          <a:xfrm>
            <a:off x="-1" y="0"/>
            <a:ext cx="9144001"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Graphical user interface&#10;&#10;Description automatically generated">
            <a:extLst>
              <a:ext uri="{FF2B5EF4-FFF2-40B4-BE49-F238E27FC236}">
                <a16:creationId xmlns:a16="http://schemas.microsoft.com/office/drawing/2014/main" id="{9A530123-AE99-4467-BC86-7E4003B5DEB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61062" y="4020009"/>
            <a:ext cx="1188720" cy="586949"/>
          </a:xfrm>
          <a:prstGeom prst="rect">
            <a:avLst/>
          </a:prstGeom>
        </p:spPr>
      </p:pic>
      <p:pic>
        <p:nvPicPr>
          <p:cNvPr id="13" name="Picture 12" descr="A picture containing toy&#10;&#10;Description automatically generated">
            <a:extLst>
              <a:ext uri="{FF2B5EF4-FFF2-40B4-BE49-F238E27FC236}">
                <a16:creationId xmlns:a16="http://schemas.microsoft.com/office/drawing/2014/main" id="{01F68696-CCB1-482F-AD45-D8CB3E14F88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66692" r="19334"/>
          <a:stretch/>
        </p:blipFill>
        <p:spPr>
          <a:xfrm rot="21388702">
            <a:off x="7994558" y="4234511"/>
            <a:ext cx="1124541" cy="408893"/>
          </a:xfrm>
          <a:prstGeom prst="rect">
            <a:avLst/>
          </a:prstGeom>
        </p:spPr>
      </p:pic>
      <p:pic>
        <p:nvPicPr>
          <p:cNvPr id="18" name="Picture 17" descr="Background pattern&#10;&#10;Description automatically generated">
            <a:extLst>
              <a:ext uri="{FF2B5EF4-FFF2-40B4-BE49-F238E27FC236}">
                <a16:creationId xmlns:a16="http://schemas.microsoft.com/office/drawing/2014/main" id="{3BE8D887-2E92-45A4-90FE-FF4BB38C1B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82109" b="85244"/>
          <a:stretch/>
        </p:blipFill>
        <p:spPr>
          <a:xfrm>
            <a:off x="352765" y="1238720"/>
            <a:ext cx="392194" cy="331474"/>
          </a:xfrm>
          <a:prstGeom prst="rect">
            <a:avLst/>
          </a:prstGeom>
        </p:spPr>
      </p:pic>
      <p:pic>
        <p:nvPicPr>
          <p:cNvPr id="20" name="Picture 19" descr="Background pattern&#10;&#10;Description automatically generated">
            <a:extLst>
              <a:ext uri="{FF2B5EF4-FFF2-40B4-BE49-F238E27FC236}">
                <a16:creationId xmlns:a16="http://schemas.microsoft.com/office/drawing/2014/main" id="{16AFEC8E-0E08-4098-83CD-3FE02376194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8637" t="72424" r="43207" b="5621"/>
          <a:stretch/>
        </p:blipFill>
        <p:spPr>
          <a:xfrm flipH="1">
            <a:off x="27953" y="1448423"/>
            <a:ext cx="572743" cy="507494"/>
          </a:xfrm>
          <a:prstGeom prst="rect">
            <a:avLst/>
          </a:prstGeom>
        </p:spPr>
      </p:pic>
      <p:pic>
        <p:nvPicPr>
          <p:cNvPr id="14" name="Picture 13" descr="Background pattern&#10;&#10;Description automatically generated">
            <a:extLst>
              <a:ext uri="{FF2B5EF4-FFF2-40B4-BE49-F238E27FC236}">
                <a16:creationId xmlns:a16="http://schemas.microsoft.com/office/drawing/2014/main" id="{51F69743-F2E6-434D-82AB-8D2403B26399}"/>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7464" t="25555" r="75545" b="55000"/>
          <a:stretch/>
        </p:blipFill>
        <p:spPr>
          <a:xfrm>
            <a:off x="8503083" y="3295014"/>
            <a:ext cx="366713" cy="349251"/>
          </a:xfrm>
          <a:prstGeom prst="rect">
            <a:avLst/>
          </a:prstGeom>
        </p:spPr>
      </p:pic>
      <p:pic>
        <p:nvPicPr>
          <p:cNvPr id="16" name="Picture 15" descr="Background pattern&#10;&#10;Description automatically generated">
            <a:extLst>
              <a:ext uri="{FF2B5EF4-FFF2-40B4-BE49-F238E27FC236}">
                <a16:creationId xmlns:a16="http://schemas.microsoft.com/office/drawing/2014/main" id="{95789B87-2D03-446C-8B94-2D96CC746CD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7464" t="25555" r="75545" b="55000"/>
          <a:stretch/>
        </p:blipFill>
        <p:spPr>
          <a:xfrm rot="319825">
            <a:off x="8635640" y="3044615"/>
            <a:ext cx="366713" cy="349251"/>
          </a:xfrm>
          <a:prstGeom prst="rect">
            <a:avLst/>
          </a:prstGeom>
        </p:spPr>
      </p:pic>
      <p:pic>
        <p:nvPicPr>
          <p:cNvPr id="17" name="Picture 16" descr="Background pattern&#10;&#10;Description automatically generated">
            <a:extLst>
              <a:ext uri="{FF2B5EF4-FFF2-40B4-BE49-F238E27FC236}">
                <a16:creationId xmlns:a16="http://schemas.microsoft.com/office/drawing/2014/main" id="{4E99BA1A-54F3-4F58-A326-5CBD25A8A7CB}"/>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59829" t="31403" r="16737" b="48436"/>
          <a:stretch/>
        </p:blipFill>
        <p:spPr>
          <a:xfrm flipH="1">
            <a:off x="293991" y="304635"/>
            <a:ext cx="568339" cy="501015"/>
          </a:xfrm>
          <a:prstGeom prst="rect">
            <a:avLst/>
          </a:prstGeom>
        </p:spPr>
      </p:pic>
      <p:pic>
        <p:nvPicPr>
          <p:cNvPr id="15" name="Picture 14" descr="Background pattern&#10;&#10;Description automatically generated">
            <a:extLst>
              <a:ext uri="{FF2B5EF4-FFF2-40B4-BE49-F238E27FC236}">
                <a16:creationId xmlns:a16="http://schemas.microsoft.com/office/drawing/2014/main" id="{52EDC74B-B62C-4422-84AD-B3642C913791}"/>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1337" t="14452" r="44574" b="67048"/>
          <a:stretch/>
        </p:blipFill>
        <p:spPr>
          <a:xfrm>
            <a:off x="2245" y="104238"/>
            <a:ext cx="584200" cy="459773"/>
          </a:xfrm>
          <a:prstGeom prst="rect">
            <a:avLst/>
          </a:prstGeom>
        </p:spPr>
      </p:pic>
    </p:spTree>
    <p:extLst>
      <p:ext uri="{BB962C8B-B14F-4D97-AF65-F5344CB8AC3E}">
        <p14:creationId xmlns:p14="http://schemas.microsoft.com/office/powerpoint/2010/main" val="2660274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000" kern="1200">
          <a:solidFill>
            <a:schemeClr val="tx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Rounded MT Bold" panose="020F07040305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Rounded MT Bold" panose="020F07040305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Rounded MT Bold" panose="020F07040305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Rounded MT Bold" panose="020F07040305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47AE-EC0F-4FF6-8298-3F9A66EA4796}"/>
              </a:ext>
            </a:extLst>
          </p:cNvPr>
          <p:cNvSpPr>
            <a:spLocks noGrp="1"/>
          </p:cNvSpPr>
          <p:nvPr>
            <p:ph idx="1"/>
          </p:nvPr>
        </p:nvSpPr>
        <p:spPr/>
        <p:txBody>
          <a:bodyPr/>
          <a:lstStyle/>
          <a:p>
            <a:r>
              <a:rPr lang="en-US" dirty="0"/>
              <a:t>Stage 10 – Bake Sale</a:t>
            </a:r>
            <a:endParaRPr lang="en-CA" dirty="0"/>
          </a:p>
        </p:txBody>
      </p:sp>
      <p:sp>
        <p:nvSpPr>
          <p:cNvPr id="3" name="Content Placeholder 2">
            <a:extLst>
              <a:ext uri="{FF2B5EF4-FFF2-40B4-BE49-F238E27FC236}">
                <a16:creationId xmlns:a16="http://schemas.microsoft.com/office/drawing/2014/main" id="{AD5704C9-AE40-4AC0-89E7-C34E7E6A0444}"/>
              </a:ext>
            </a:extLst>
          </p:cNvPr>
          <p:cNvSpPr>
            <a:spLocks noGrp="1"/>
          </p:cNvSpPr>
          <p:nvPr>
            <p:ph idx="11"/>
          </p:nvPr>
        </p:nvSpPr>
        <p:spPr>
          <a:xfrm>
            <a:off x="685800" y="5953085"/>
            <a:ext cx="7974106" cy="627080"/>
          </a:xfrm>
        </p:spPr>
        <p:txBody>
          <a:bodyPr>
            <a:noAutofit/>
          </a:bodyPr>
          <a:lstStyle/>
          <a:p>
            <a:pPr algn="l"/>
            <a:endParaRPr lang="en-CA" sz="1100" b="0" i="0" u="none" strike="noStrike" baseline="0" dirty="0">
              <a:solidFill>
                <a:srgbClr val="000000"/>
              </a:solidFill>
              <a:latin typeface="IIKLH K+ Arial MT"/>
            </a:endParaRPr>
          </a:p>
          <a:p>
            <a:r>
              <a:rPr lang="en-US" sz="1100" b="0" i="0" u="none" strike="noStrike" baseline="0" dirty="0">
                <a:solidFill>
                  <a:srgbClr val="211D1E"/>
                </a:solidFill>
                <a:latin typeface="IIKLH K+ Arial MT"/>
              </a:rPr>
              <a:t>© The National Farmers’ Union of England and Wales - All rights reserved. These resources may be reproduced for educational use only.</a:t>
            </a:r>
            <a:endParaRPr lang="en-CA" sz="1050" dirty="0"/>
          </a:p>
        </p:txBody>
      </p:sp>
    </p:spTree>
    <p:extLst>
      <p:ext uri="{BB962C8B-B14F-4D97-AF65-F5344CB8AC3E}">
        <p14:creationId xmlns:p14="http://schemas.microsoft.com/office/powerpoint/2010/main" val="444927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A110-8075-4B96-AA4F-F5B9C77F6EE0}"/>
              </a:ext>
            </a:extLst>
          </p:cNvPr>
          <p:cNvSpPr>
            <a:spLocks noGrp="1"/>
          </p:cNvSpPr>
          <p:nvPr>
            <p:ph type="title"/>
          </p:nvPr>
        </p:nvSpPr>
        <p:spPr>
          <a:xfrm>
            <a:off x="856405" y="566002"/>
            <a:ext cx="5938887" cy="786547"/>
          </a:xfrm>
        </p:spPr>
        <p:txBody>
          <a:bodyPr/>
          <a:lstStyle/>
          <a:p>
            <a:r>
              <a:rPr lang="en-US" dirty="0"/>
              <a:t>Learning Objectives</a:t>
            </a:r>
            <a:endParaRPr lang="en-CA" dirty="0"/>
          </a:p>
        </p:txBody>
      </p:sp>
      <p:sp>
        <p:nvSpPr>
          <p:cNvPr id="3" name="Content Placeholder 2">
            <a:extLst>
              <a:ext uri="{FF2B5EF4-FFF2-40B4-BE49-F238E27FC236}">
                <a16:creationId xmlns:a16="http://schemas.microsoft.com/office/drawing/2014/main" id="{56B0F822-BDF1-49A4-9AB8-F82594FFB5D0}"/>
              </a:ext>
            </a:extLst>
          </p:cNvPr>
          <p:cNvSpPr>
            <a:spLocks noGrp="1"/>
          </p:cNvSpPr>
          <p:nvPr>
            <p:ph idx="1"/>
          </p:nvPr>
        </p:nvSpPr>
        <p:spPr>
          <a:xfrm>
            <a:off x="856405" y="1352549"/>
            <a:ext cx="7711860" cy="4774971"/>
          </a:xfrm>
        </p:spPr>
        <p:txBody>
          <a:bodyPr/>
          <a:lstStyle/>
          <a:p>
            <a:pPr>
              <a:lnSpc>
                <a:spcPct val="100000"/>
              </a:lnSpc>
              <a:spcBef>
                <a:spcPts val="2400"/>
              </a:spcBef>
            </a:pPr>
            <a:r>
              <a:rPr lang="en-US" dirty="0"/>
              <a:t>Set up a farm store.</a:t>
            </a:r>
          </a:p>
          <a:p>
            <a:pPr>
              <a:lnSpc>
                <a:spcPct val="100000"/>
              </a:lnSpc>
              <a:spcBef>
                <a:spcPts val="2400"/>
              </a:spcBef>
            </a:pPr>
            <a:r>
              <a:rPr lang="en-US" dirty="0"/>
              <a:t>Present a business experience.</a:t>
            </a:r>
          </a:p>
          <a:p>
            <a:pPr>
              <a:lnSpc>
                <a:spcPct val="100000"/>
              </a:lnSpc>
              <a:spcBef>
                <a:spcPts val="2400"/>
              </a:spcBef>
            </a:pPr>
            <a:r>
              <a:rPr lang="en-US" dirty="0"/>
              <a:t>Calculate with money and give change.</a:t>
            </a:r>
            <a:endParaRPr lang="en-CA" dirty="0"/>
          </a:p>
        </p:txBody>
      </p:sp>
      <p:pic>
        <p:nvPicPr>
          <p:cNvPr id="5" name="Picture 4" descr="A picture containing text, sign, vector graphics&#10;&#10;Description automatically generated">
            <a:extLst>
              <a:ext uri="{FF2B5EF4-FFF2-40B4-BE49-F238E27FC236}">
                <a16:creationId xmlns:a16="http://schemas.microsoft.com/office/drawing/2014/main" id="{72F22970-8735-471F-A6E0-5DFAF71D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555374">
            <a:off x="6821337" y="4420266"/>
            <a:ext cx="1946162" cy="1942021"/>
          </a:xfrm>
          <a:prstGeom prst="rect">
            <a:avLst/>
          </a:prstGeom>
        </p:spPr>
      </p:pic>
    </p:spTree>
    <p:extLst>
      <p:ext uri="{BB962C8B-B14F-4D97-AF65-F5344CB8AC3E}">
        <p14:creationId xmlns:p14="http://schemas.microsoft.com/office/powerpoint/2010/main" val="3599352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6B96C0E3-F821-46CE-9835-5586ECEE60F8}"/>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a:stretch/>
        </p:blipFill>
        <p:spPr>
          <a:xfrm>
            <a:off x="3995198" y="10"/>
            <a:ext cx="5137061"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a:noFill/>
          </a:ln>
        </p:spPr>
      </p:pic>
      <p:pic>
        <p:nvPicPr>
          <p:cNvPr id="8" name="Picture 7">
            <a:extLst>
              <a:ext uri="{FF2B5EF4-FFF2-40B4-BE49-F238E27FC236}">
                <a16:creationId xmlns:a16="http://schemas.microsoft.com/office/drawing/2014/main" id="{827C5E02-DC1A-4A51-BEB4-C80B52E6B834}"/>
              </a:ext>
            </a:extLst>
          </p:cNvPr>
          <p:cNvPicPr>
            <a:picLocks noChangeAspect="1"/>
          </p:cNvPicPr>
          <p:nvPr/>
        </p:nvPicPr>
        <p:blipFill rotWithShape="1">
          <a:blip r:embed="rId4">
            <a:extLst>
              <a:ext uri="{28A0092B-C50C-407E-A947-70E740481C1C}">
                <a14:useLocalDpi xmlns:a14="http://schemas.microsoft.com/office/drawing/2010/main" val="0"/>
              </a:ext>
            </a:extLst>
          </a:blip>
          <a:srcRect t="27392" b="10828"/>
          <a:stretch/>
        </p:blipFill>
        <p:spPr>
          <a:xfrm>
            <a:off x="3578578" y="3504788"/>
            <a:ext cx="5553681" cy="3365141"/>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5" name="Freeform: Shape 1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1" name="Rectangle 2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Rounded Corners 15">
            <a:extLst>
              <a:ext uri="{FF2B5EF4-FFF2-40B4-BE49-F238E27FC236}">
                <a16:creationId xmlns:a16="http://schemas.microsoft.com/office/drawing/2014/main" id="{9C515114-F8F4-49AE-ADE3-01A1F0FEA531}"/>
              </a:ext>
            </a:extLst>
          </p:cNvPr>
          <p:cNvSpPr/>
          <p:nvPr/>
        </p:nvSpPr>
        <p:spPr>
          <a:xfrm>
            <a:off x="250315" y="571350"/>
            <a:ext cx="4715223" cy="5715150"/>
          </a:xfrm>
          <a:prstGeom prst="round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itle 3">
            <a:extLst>
              <a:ext uri="{FF2B5EF4-FFF2-40B4-BE49-F238E27FC236}">
                <a16:creationId xmlns:a16="http://schemas.microsoft.com/office/drawing/2014/main" id="{D024FCC5-6149-459D-AFB5-501D52AEC423}"/>
              </a:ext>
            </a:extLst>
          </p:cNvPr>
          <p:cNvSpPr>
            <a:spLocks noGrp="1"/>
          </p:cNvSpPr>
          <p:nvPr>
            <p:ph type="title"/>
          </p:nvPr>
        </p:nvSpPr>
        <p:spPr>
          <a:xfrm>
            <a:off x="440217" y="703464"/>
            <a:ext cx="3624601" cy="787633"/>
          </a:xfrm>
        </p:spPr>
        <p:txBody>
          <a:bodyPr vert="horz" lIns="91440" tIns="45720" rIns="91440" bIns="45720" rtlCol="0" anchor="ctr">
            <a:normAutofit/>
          </a:bodyPr>
          <a:lstStyle/>
          <a:p>
            <a:r>
              <a:rPr lang="en-US" sz="3000" kern="1200" dirty="0"/>
              <a:t>Bake Sale!</a:t>
            </a:r>
          </a:p>
        </p:txBody>
      </p:sp>
      <p:sp>
        <p:nvSpPr>
          <p:cNvPr id="3" name="Rectangle 2">
            <a:extLst>
              <a:ext uri="{FF2B5EF4-FFF2-40B4-BE49-F238E27FC236}">
                <a16:creationId xmlns:a16="http://schemas.microsoft.com/office/drawing/2014/main" id="{40370BC9-178D-40D4-A59E-ECD846176F37}"/>
              </a:ext>
            </a:extLst>
          </p:cNvPr>
          <p:cNvSpPr/>
          <p:nvPr/>
        </p:nvSpPr>
        <p:spPr>
          <a:xfrm>
            <a:off x="336042" y="2103120"/>
            <a:ext cx="3670146" cy="178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Content Placeholder 1">
            <a:extLst>
              <a:ext uri="{FF2B5EF4-FFF2-40B4-BE49-F238E27FC236}">
                <a16:creationId xmlns:a16="http://schemas.microsoft.com/office/drawing/2014/main" id="{668BC656-AE6B-4CE8-A02A-27EAD0DFF6C0}"/>
              </a:ext>
            </a:extLst>
          </p:cNvPr>
          <p:cNvSpPr>
            <a:spLocks noGrp="1"/>
          </p:cNvSpPr>
          <p:nvPr>
            <p:ph idx="4294967295"/>
          </p:nvPr>
        </p:nvSpPr>
        <p:spPr>
          <a:xfrm>
            <a:off x="324089" y="1630894"/>
            <a:ext cx="4565499" cy="4865156"/>
          </a:xfrm>
        </p:spPr>
        <p:txBody>
          <a:bodyPr vert="horz" lIns="91440" tIns="45720" rIns="91440" bIns="45720" rtlCol="0">
            <a:normAutofit/>
          </a:bodyPr>
          <a:lstStyle/>
          <a:p>
            <a:pPr>
              <a:lnSpc>
                <a:spcPct val="106000"/>
              </a:lnSpc>
              <a:spcBef>
                <a:spcPts val="1600"/>
              </a:spcBef>
              <a:buClr>
                <a:schemeClr val="dk1"/>
              </a:buClr>
              <a:buSzPct val="100000"/>
            </a:pPr>
            <a:r>
              <a:rPr lang="en-US" sz="2000" dirty="0">
                <a:solidFill>
                  <a:schemeClr val="tx1"/>
                </a:solidFill>
              </a:rPr>
              <a:t>How should we set up the classroom for the bake sale?</a:t>
            </a:r>
          </a:p>
          <a:p>
            <a:pPr>
              <a:lnSpc>
                <a:spcPct val="106000"/>
              </a:lnSpc>
              <a:spcBef>
                <a:spcPts val="1600"/>
              </a:spcBef>
              <a:buClr>
                <a:schemeClr val="dk1"/>
              </a:buClr>
              <a:buSzPct val="100000"/>
            </a:pPr>
            <a:r>
              <a:rPr lang="en-US" sz="2000" dirty="0">
                <a:solidFill>
                  <a:schemeClr val="tx1"/>
                </a:solidFill>
              </a:rPr>
              <a:t>How will your group present your work and your granola bars on your table?</a:t>
            </a:r>
          </a:p>
        </p:txBody>
      </p:sp>
      <p:cxnSp>
        <p:nvCxnSpPr>
          <p:cNvPr id="7" name="Straight Connector 6">
            <a:extLst>
              <a:ext uri="{FF2B5EF4-FFF2-40B4-BE49-F238E27FC236}">
                <a16:creationId xmlns:a16="http://schemas.microsoft.com/office/drawing/2014/main" id="{09280138-C0A8-4401-9B95-C46422D1A086}"/>
              </a:ext>
            </a:extLst>
          </p:cNvPr>
          <p:cNvCxnSpPr/>
          <p:nvPr/>
        </p:nvCxnSpPr>
        <p:spPr>
          <a:xfrm>
            <a:off x="569711" y="1515069"/>
            <a:ext cx="3188569" cy="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346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83611B80-4E16-41E7-978A-ABE98B0ABF28}"/>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a:stretch/>
        </p:blipFill>
        <p:spPr>
          <a:xfrm>
            <a:off x="4104015" y="6934"/>
            <a:ext cx="5026701" cy="3351134"/>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a:noFill/>
          </a:ln>
        </p:spPr>
      </p:pic>
      <p:pic>
        <p:nvPicPr>
          <p:cNvPr id="8" name="Picture 7">
            <a:extLst>
              <a:ext uri="{FF2B5EF4-FFF2-40B4-BE49-F238E27FC236}">
                <a16:creationId xmlns:a16="http://schemas.microsoft.com/office/drawing/2014/main" id="{0764467B-B6E9-471F-ABC5-BD0E0CABB187}"/>
              </a:ext>
            </a:extLst>
          </p:cNvPr>
          <p:cNvPicPr>
            <a:picLocks noChangeAspect="1"/>
          </p:cNvPicPr>
          <p:nvPr/>
        </p:nvPicPr>
        <p:blipFill>
          <a:blip r:embed="rId4">
            <a:extLst>
              <a:ext uri="{28A0092B-C50C-407E-A947-70E740481C1C}">
                <a14:useLocalDpi xmlns:a14="http://schemas.microsoft.com/office/drawing/2010/main" val="0"/>
              </a:ext>
            </a:extLst>
          </a:blip>
          <a:srcRect t="3222" b="3222"/>
          <a:stretch/>
        </p:blipFill>
        <p:spPr>
          <a:xfrm>
            <a:off x="3701487" y="3493054"/>
            <a:ext cx="5429229" cy="3388965"/>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5" name="Freeform: Shape 1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1" name="Rectangle 2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B1B3BE87-0C8F-4CB4-B146-CF00E3661C61}"/>
              </a:ext>
            </a:extLst>
          </p:cNvPr>
          <p:cNvSpPr/>
          <p:nvPr/>
        </p:nvSpPr>
        <p:spPr>
          <a:xfrm>
            <a:off x="250315" y="571350"/>
            <a:ext cx="4726799" cy="5743725"/>
          </a:xfrm>
          <a:prstGeom prst="round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4" name="Straight Connector 13">
            <a:extLst>
              <a:ext uri="{FF2B5EF4-FFF2-40B4-BE49-F238E27FC236}">
                <a16:creationId xmlns:a16="http://schemas.microsoft.com/office/drawing/2014/main" id="{04ED87AA-AC03-4BB0-8EBE-3D47D2AAFA80}"/>
              </a:ext>
            </a:extLst>
          </p:cNvPr>
          <p:cNvCxnSpPr/>
          <p:nvPr/>
        </p:nvCxnSpPr>
        <p:spPr>
          <a:xfrm>
            <a:off x="569711" y="1515069"/>
            <a:ext cx="3188569" cy="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1CBBC293-2D99-4D94-93D4-338D889E087D}"/>
              </a:ext>
            </a:extLst>
          </p:cNvPr>
          <p:cNvSpPr txBox="1">
            <a:spLocks/>
          </p:cNvSpPr>
          <p:nvPr/>
        </p:nvSpPr>
        <p:spPr>
          <a:xfrm>
            <a:off x="440217" y="703464"/>
            <a:ext cx="4536897" cy="7876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FF6600"/>
                </a:solidFill>
                <a:latin typeface="Arial Rounded MT Bold" panose="020F0704030504030204" pitchFamily="34" charset="0"/>
                <a:ea typeface="+mj-ea"/>
                <a:cs typeface="+mj-cs"/>
              </a:defRPr>
            </a:lvl1pPr>
          </a:lstStyle>
          <a:p>
            <a:r>
              <a:rPr lang="en-US" sz="3000" dirty="0"/>
              <a:t>Calculating with Money</a:t>
            </a:r>
          </a:p>
        </p:txBody>
      </p:sp>
      <p:sp>
        <p:nvSpPr>
          <p:cNvPr id="2" name="Content Placeholder 1">
            <a:extLst>
              <a:ext uri="{FF2B5EF4-FFF2-40B4-BE49-F238E27FC236}">
                <a16:creationId xmlns:a16="http://schemas.microsoft.com/office/drawing/2014/main" id="{668BC656-AE6B-4CE8-A02A-27EAD0DFF6C0}"/>
              </a:ext>
            </a:extLst>
          </p:cNvPr>
          <p:cNvSpPr>
            <a:spLocks noGrp="1"/>
          </p:cNvSpPr>
          <p:nvPr>
            <p:ph idx="4294967295"/>
          </p:nvPr>
        </p:nvSpPr>
        <p:spPr>
          <a:xfrm>
            <a:off x="336042" y="1635759"/>
            <a:ext cx="4641072" cy="4490403"/>
          </a:xfrm>
        </p:spPr>
        <p:txBody>
          <a:bodyPr vert="horz" lIns="91440" tIns="45720" rIns="91440" bIns="45720" rtlCol="0">
            <a:noAutofit/>
          </a:bodyPr>
          <a:lstStyle/>
          <a:p>
            <a:pPr>
              <a:lnSpc>
                <a:spcPct val="106000"/>
              </a:lnSpc>
              <a:spcBef>
                <a:spcPts val="2400"/>
              </a:spcBef>
              <a:buClr>
                <a:schemeClr val="dk1"/>
              </a:buClr>
              <a:buSzPct val="100000"/>
            </a:pPr>
            <a:r>
              <a:rPr lang="en-US" sz="2000" dirty="0">
                <a:solidFill>
                  <a:schemeClr val="tx1"/>
                </a:solidFill>
              </a:rPr>
              <a:t>You sell 3 granola bars for 30¢ each. What is the total? </a:t>
            </a:r>
          </a:p>
          <a:p>
            <a:pPr>
              <a:lnSpc>
                <a:spcPct val="106000"/>
              </a:lnSpc>
              <a:spcBef>
                <a:spcPts val="2400"/>
              </a:spcBef>
              <a:buClr>
                <a:schemeClr val="dk1"/>
              </a:buClr>
              <a:buSzPct val="100000"/>
            </a:pPr>
            <a:r>
              <a:rPr lang="en-US" sz="2000" dirty="0">
                <a:solidFill>
                  <a:schemeClr val="tx1"/>
                </a:solidFill>
              </a:rPr>
              <a:t>You sell 2 boxes of granola bars for $1 each, and 1 granola bar for 40¢. What is the total?</a:t>
            </a:r>
          </a:p>
          <a:p>
            <a:pPr>
              <a:lnSpc>
                <a:spcPct val="106000"/>
              </a:lnSpc>
              <a:spcBef>
                <a:spcPts val="2400"/>
              </a:spcBef>
              <a:buClr>
                <a:schemeClr val="dk1"/>
              </a:buClr>
              <a:buSzPct val="100000"/>
            </a:pPr>
            <a:r>
              <a:rPr lang="en-US" sz="2000" dirty="0">
                <a:solidFill>
                  <a:schemeClr val="tx1"/>
                </a:solidFill>
              </a:rPr>
              <a:t>You sell 1 box for $1.20 ($1 + 20¢) and 2 single granola bars for 30¢ each. What is the total?</a:t>
            </a:r>
          </a:p>
        </p:txBody>
      </p:sp>
    </p:spTree>
    <p:extLst>
      <p:ext uri="{BB962C8B-B14F-4D97-AF65-F5344CB8AC3E}">
        <p14:creationId xmlns:p14="http://schemas.microsoft.com/office/powerpoint/2010/main" val="3740924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A96A4246-8597-47FD-90BB-94F669DB08BA}"/>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3967" b="3967"/>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a:noFill/>
          </a:ln>
        </p:spPr>
      </p:pic>
      <p:pic>
        <p:nvPicPr>
          <p:cNvPr id="12" name="Picture 11">
            <a:extLst>
              <a:ext uri="{FF2B5EF4-FFF2-40B4-BE49-F238E27FC236}">
                <a16:creationId xmlns:a16="http://schemas.microsoft.com/office/drawing/2014/main" id="{109DEBB7-EED8-40D8-955C-FC0310251FE6}"/>
              </a:ext>
            </a:extLst>
          </p:cNvPr>
          <p:cNvPicPr>
            <a:picLocks noChangeAspect="1"/>
          </p:cNvPicPr>
          <p:nvPr/>
        </p:nvPicPr>
        <p:blipFill>
          <a:blip r:embed="rId4">
            <a:extLst>
              <a:ext uri="{28A0092B-C50C-407E-A947-70E740481C1C}">
                <a14:useLocalDpi xmlns:a14="http://schemas.microsoft.com/office/drawing/2010/main" val="0"/>
              </a:ext>
            </a:extLst>
          </a:blip>
          <a:srcRect t="3973" b="3973"/>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5"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97718311-8474-4D06-BECE-F6AC24249ED0}"/>
              </a:ext>
            </a:extLst>
          </p:cNvPr>
          <p:cNvSpPr/>
          <p:nvPr/>
        </p:nvSpPr>
        <p:spPr>
          <a:xfrm>
            <a:off x="250316" y="571350"/>
            <a:ext cx="5258662" cy="5711201"/>
          </a:xfrm>
          <a:prstGeom prst="round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a:extLst>
              <a:ext uri="{FF2B5EF4-FFF2-40B4-BE49-F238E27FC236}">
                <a16:creationId xmlns:a16="http://schemas.microsoft.com/office/drawing/2014/main" id="{97018A3F-AFEC-47A8-AD95-4E1CE0928F2B}"/>
              </a:ext>
            </a:extLst>
          </p:cNvPr>
          <p:cNvCxnSpPr/>
          <p:nvPr/>
        </p:nvCxnSpPr>
        <p:spPr>
          <a:xfrm>
            <a:off x="569711" y="1515069"/>
            <a:ext cx="3188569" cy="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04452BE3-AAEC-4C7C-8C2F-DE3296DD1520}"/>
              </a:ext>
            </a:extLst>
          </p:cNvPr>
          <p:cNvSpPr txBox="1">
            <a:spLocks/>
          </p:cNvSpPr>
          <p:nvPr/>
        </p:nvSpPr>
        <p:spPr>
          <a:xfrm>
            <a:off x="440217" y="703464"/>
            <a:ext cx="4125282" cy="7876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FF6600"/>
                </a:solidFill>
                <a:latin typeface="Arial Rounded MT Bold" panose="020F0704030504030204" pitchFamily="34" charset="0"/>
                <a:ea typeface="+mj-ea"/>
                <a:cs typeface="+mj-cs"/>
              </a:defRPr>
            </a:lvl1pPr>
          </a:lstStyle>
          <a:p>
            <a:r>
              <a:rPr lang="en-US" sz="3000" dirty="0"/>
              <a:t>More Practice</a:t>
            </a:r>
          </a:p>
        </p:txBody>
      </p:sp>
      <p:sp>
        <p:nvSpPr>
          <p:cNvPr id="2" name="Content Placeholder 1">
            <a:extLst>
              <a:ext uri="{FF2B5EF4-FFF2-40B4-BE49-F238E27FC236}">
                <a16:creationId xmlns:a16="http://schemas.microsoft.com/office/drawing/2014/main" id="{668BC656-AE6B-4CE8-A02A-27EAD0DFF6C0}"/>
              </a:ext>
            </a:extLst>
          </p:cNvPr>
          <p:cNvSpPr>
            <a:spLocks noGrp="1"/>
          </p:cNvSpPr>
          <p:nvPr>
            <p:ph idx="4294967295"/>
          </p:nvPr>
        </p:nvSpPr>
        <p:spPr>
          <a:xfrm>
            <a:off x="158286" y="1621775"/>
            <a:ext cx="5350692" cy="4649625"/>
          </a:xfrm>
        </p:spPr>
        <p:txBody>
          <a:bodyPr vert="horz" lIns="91440" tIns="45720" rIns="91440" bIns="45720" rtlCol="0">
            <a:noAutofit/>
          </a:bodyPr>
          <a:lstStyle/>
          <a:p>
            <a:pPr>
              <a:lnSpc>
                <a:spcPct val="125000"/>
              </a:lnSpc>
              <a:spcBef>
                <a:spcPts val="1400"/>
              </a:spcBef>
            </a:pPr>
            <a:r>
              <a:rPr lang="en-US" sz="2000" dirty="0"/>
              <a:t>A customer spends 75¢ and pays with a </a:t>
            </a:r>
            <a:r>
              <a:rPr lang="en-US" sz="2000" dirty="0" err="1"/>
              <a:t>loonie</a:t>
            </a:r>
            <a:r>
              <a:rPr lang="en-US" sz="2000" dirty="0"/>
              <a:t> ($1). How much change should you give them?</a:t>
            </a:r>
          </a:p>
          <a:p>
            <a:pPr>
              <a:lnSpc>
                <a:spcPct val="125000"/>
              </a:lnSpc>
              <a:spcBef>
                <a:spcPts val="1400"/>
              </a:spcBef>
            </a:pPr>
            <a:r>
              <a:rPr lang="en-US" sz="2000" dirty="0"/>
              <a:t>A customer spends 45¢ . They pay with 2 quarters (25¢ each). How much change should you give them?</a:t>
            </a:r>
          </a:p>
          <a:p>
            <a:pPr>
              <a:lnSpc>
                <a:spcPct val="125000"/>
              </a:lnSpc>
              <a:spcBef>
                <a:spcPts val="1400"/>
              </a:spcBef>
            </a:pPr>
            <a:r>
              <a:rPr lang="en-US" sz="2000" dirty="0"/>
              <a:t>A customer buys 4 bars for 10¢ each. They pay with 1 quarter (25¢) and 2 dimes (10¢ each). How much change should you give them?</a:t>
            </a:r>
          </a:p>
        </p:txBody>
      </p:sp>
    </p:spTree>
    <p:extLst>
      <p:ext uri="{BB962C8B-B14F-4D97-AF65-F5344CB8AC3E}">
        <p14:creationId xmlns:p14="http://schemas.microsoft.com/office/powerpoint/2010/main" val="15062381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3387</TotalTime>
  <Words>565</Words>
  <Application>Microsoft Office PowerPoint</Application>
  <PresentationFormat>On-screen Show (4:3)</PresentationFormat>
  <Paragraphs>41</Paragraphs>
  <Slides>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Arial Rounded MT Bold</vt:lpstr>
      <vt:lpstr>Calibri</vt:lpstr>
      <vt:lpstr>IIKLH K+ Arial MT</vt:lpstr>
      <vt:lpstr>Office Theme</vt:lpstr>
      <vt:lpstr>PowerPoint Presentation</vt:lpstr>
      <vt:lpstr>Learning Objectives</vt:lpstr>
      <vt:lpstr>Bake Sale!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Ratz</dc:creator>
  <cp:lastModifiedBy>Kim Ratz</cp:lastModifiedBy>
  <cp:revision>120</cp:revision>
  <cp:lastPrinted>2023-02-23T15:39:57Z</cp:lastPrinted>
  <dcterms:created xsi:type="dcterms:W3CDTF">2022-06-20T17:57:32Z</dcterms:created>
  <dcterms:modified xsi:type="dcterms:W3CDTF">2023-07-12T15:56:33Z</dcterms:modified>
</cp:coreProperties>
</file>