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12" r:id="rId2"/>
    <p:sldId id="257" r:id="rId3"/>
    <p:sldId id="310" r:id="rId4"/>
    <p:sldId id="288" r:id="rId5"/>
    <p:sldId id="289" r:id="rId6"/>
    <p:sldId id="290" r:id="rId7"/>
    <p:sldId id="291" r:id="rId8"/>
    <p:sldId id="318" r:id="rId9"/>
    <p:sldId id="319" r:id="rId10"/>
    <p:sldId id="32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09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9935" autoAdjust="0"/>
  </p:normalViewPr>
  <p:slideViewPr>
    <p:cSldViewPr snapToGrid="0">
      <p:cViewPr varScale="1">
        <p:scale>
          <a:sx n="71" d="100"/>
          <a:sy n="71" d="100"/>
        </p:scale>
        <p:origin x="1651"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DED018B-63AE-44BB-B311-756F935CE590}" type="datetimeFigureOut">
              <a:rPr lang="en-CA" smtClean="0"/>
              <a:t>2023-07-12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52B4D-80B6-452C-A7D7-277FD7B18C08}" type="slidenum">
              <a:rPr lang="en-CA" smtClean="0"/>
              <a:t>‹#›</a:t>
            </a:fld>
            <a:endParaRPr lang="en-CA"/>
          </a:p>
        </p:txBody>
      </p:sp>
    </p:spTree>
    <p:extLst>
      <p:ext uri="{BB962C8B-B14F-4D97-AF65-F5344CB8AC3E}">
        <p14:creationId xmlns:p14="http://schemas.microsoft.com/office/powerpoint/2010/main" val="147037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1152B4D-80B6-452C-A7D7-277FD7B18C08}" type="slidenum">
              <a:rPr lang="en-CA" smtClean="0"/>
              <a:t>1</a:t>
            </a:fld>
            <a:endParaRPr lang="en-CA"/>
          </a:p>
        </p:txBody>
      </p:sp>
    </p:spTree>
    <p:extLst>
      <p:ext uri="{BB962C8B-B14F-4D97-AF65-F5344CB8AC3E}">
        <p14:creationId xmlns:p14="http://schemas.microsoft.com/office/powerpoint/2010/main" val="117301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Design Your Packaging</a:t>
            </a:r>
          </a:p>
          <a:p>
            <a:pPr marL="171450" indent="-171450">
              <a:lnSpc>
                <a:spcPct val="125000"/>
              </a:lnSpc>
              <a:spcBef>
                <a:spcPts val="2400"/>
              </a:spcBef>
              <a:buFont typeface="Arial" panose="020B0604020202020204" pitchFamily="34" charset="0"/>
              <a:buChar char="•"/>
            </a:pPr>
            <a:r>
              <a:rPr lang="en-US" sz="1200" dirty="0"/>
              <a:t>Ask students to draw and label a sketch of their packaging. Remind them to think carefully about how they can make their product stand out from its competitors on a shelf. </a:t>
            </a:r>
          </a:p>
          <a:p>
            <a:pPr marL="171450" indent="-171450">
              <a:lnSpc>
                <a:spcPct val="125000"/>
              </a:lnSpc>
              <a:spcBef>
                <a:spcPts val="2400"/>
              </a:spcBef>
              <a:buFont typeface="Arial" panose="020B0604020202020204" pitchFamily="34" charset="0"/>
              <a:buChar char="•"/>
            </a:pPr>
            <a:r>
              <a:rPr lang="en-US" sz="1200" dirty="0"/>
              <a:t>The students could then make and decorate an example of the packaging.</a:t>
            </a:r>
          </a:p>
          <a:p>
            <a:pPr marL="171450" indent="-171450">
              <a:lnSpc>
                <a:spcPct val="125000"/>
              </a:lnSpc>
              <a:spcBef>
                <a:spcPts val="2400"/>
              </a:spcBef>
              <a:buFont typeface="Arial" panose="020B0604020202020204" pitchFamily="34" charset="0"/>
              <a:buChar char="•"/>
            </a:pPr>
            <a:r>
              <a:rPr lang="en-US" sz="1200" dirty="0"/>
              <a:t>Alternatively, the </a:t>
            </a:r>
            <a:r>
              <a:rPr lang="en-US" sz="1200" dirty="0" err="1"/>
              <a:t>Foldify</a:t>
            </a:r>
            <a:r>
              <a:rPr lang="en-US" sz="1200" dirty="0"/>
              <a:t> iPad application could be used to design packaging nets. The children could select an appropriate template, add custom artwork and then print, cut out, and fold their nets to create packaging.</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10</a:t>
            </a:fld>
            <a:endParaRPr lang="en-CA"/>
          </a:p>
        </p:txBody>
      </p:sp>
    </p:spTree>
    <p:extLst>
      <p:ext uri="{BB962C8B-B14F-4D97-AF65-F5344CB8AC3E}">
        <p14:creationId xmlns:p14="http://schemas.microsoft.com/office/powerpoint/2010/main" val="10042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Learning Objectives</a:t>
            </a:r>
          </a:p>
          <a:p>
            <a:pPr marL="171450" lvl="0" indent="-171450" algn="l" rtl="0">
              <a:lnSpc>
                <a:spcPct val="107916"/>
              </a:lnSpc>
              <a:spcBef>
                <a:spcPts val="0"/>
              </a:spcBef>
              <a:spcAft>
                <a:spcPts val="0"/>
              </a:spcAft>
              <a:buSzPts val="1800"/>
              <a:buFont typeface="Arial" panose="020B0604020202020204" pitchFamily="34" charset="0"/>
              <a:buChar char="•"/>
            </a:pPr>
            <a:r>
              <a:rPr lang="en-US" sz="1200" dirty="0"/>
              <a:t>Decide on a selling price.</a:t>
            </a:r>
          </a:p>
          <a:p>
            <a:pPr marL="171450" lvl="0" indent="-171450" algn="l" rtl="0">
              <a:lnSpc>
                <a:spcPct val="107916"/>
              </a:lnSpc>
              <a:spcBef>
                <a:spcPts val="0"/>
              </a:spcBef>
              <a:spcAft>
                <a:spcPts val="0"/>
              </a:spcAft>
              <a:buSzPts val="1800"/>
              <a:buFont typeface="Arial" panose="020B0604020202020204" pitchFamily="34" charset="0"/>
              <a:buChar char="•"/>
            </a:pPr>
            <a:r>
              <a:rPr lang="en-US" sz="1200" dirty="0"/>
              <a:t>Calculate profit.</a:t>
            </a:r>
          </a:p>
          <a:p>
            <a:pPr marL="171450" lvl="0" indent="-171450" algn="l" rtl="0">
              <a:lnSpc>
                <a:spcPct val="107916"/>
              </a:lnSpc>
              <a:spcBef>
                <a:spcPts val="0"/>
              </a:spcBef>
              <a:spcAft>
                <a:spcPts val="0"/>
              </a:spcAft>
              <a:buSzPts val="1800"/>
              <a:buFont typeface="Arial" panose="020B0604020202020204" pitchFamily="34" charset="0"/>
              <a:buChar char="•"/>
            </a:pPr>
            <a:r>
              <a:rPr lang="en-US" sz="1200" dirty="0"/>
              <a:t>Promote a food product. </a:t>
            </a:r>
            <a:endParaRPr lang="en-US" sz="1200" dirty="0">
              <a:solidFill>
                <a:srgbClr val="000000"/>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2</a:t>
            </a:fld>
            <a:endParaRPr lang="en-CA"/>
          </a:p>
        </p:txBody>
      </p:sp>
    </p:spTree>
    <p:extLst>
      <p:ext uri="{BB962C8B-B14F-4D97-AF65-F5344CB8AC3E}">
        <p14:creationId xmlns:p14="http://schemas.microsoft.com/office/powerpoint/2010/main" val="85083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rPr>
              <a:t>Deciding on a Selling Price</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Explain: this is an exciting stage; it is the day they will prepare to sell their products. First, we need to decide on a selling price.</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	Ask students to discuss in groups what they think we need to consider to decide on a selling price (i.e., consider how much the ingredients cost, making the price affordable so customers want to buy it but not so low they cannot cover their costs). </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Explain: if it costs $1 to make each granola bar, then your selling price needs to be more than $1 so you make a profit.</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Profit is the money left over after you have covered the costs of making the product. </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Provide students with the average cost of their bars based on what the class’s shopping cost. You may need to tweak it to make the numbers simpler to work with.</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Ask students to decide on a selling price and then subtract to work out how much profit they will make for each bar they sell. Model the subtraction calculation method you would like them to use, if necessary.</a:t>
            </a:r>
          </a:p>
          <a:p>
            <a:pPr marL="171450" indent="-171450">
              <a:lnSpc>
                <a:spcPct val="106000"/>
              </a:lnSpc>
              <a:spcBef>
                <a:spcPts val="1600"/>
              </a:spcBef>
              <a:buClr>
                <a:schemeClr val="dk1"/>
              </a:buClr>
              <a:buSzPct val="100000"/>
              <a:buFont typeface="Arial" panose="020B0604020202020204" pitchFamily="34" charset="0"/>
              <a:buChar char="•"/>
            </a:pPr>
            <a:r>
              <a:rPr lang="en-US" sz="1200" dirty="0">
                <a:solidFill>
                  <a:schemeClr val="tx1"/>
                </a:solidFill>
              </a:rPr>
              <a:t>Lead a conversation about what should be done with the money raised. There might be a local charity the students like or the money raised could be used to fund the project next year.</a:t>
            </a:r>
          </a:p>
        </p:txBody>
      </p:sp>
      <p:sp>
        <p:nvSpPr>
          <p:cNvPr id="4" name="Slide Number Placeholder 3"/>
          <p:cNvSpPr>
            <a:spLocks noGrp="1"/>
          </p:cNvSpPr>
          <p:nvPr>
            <p:ph type="sldNum" sz="quarter" idx="5"/>
          </p:nvPr>
        </p:nvSpPr>
        <p:spPr/>
        <p:txBody>
          <a:bodyPr/>
          <a:lstStyle/>
          <a:p>
            <a:fld id="{A1152B4D-80B6-452C-A7D7-277FD7B18C08}" type="slidenum">
              <a:rPr lang="en-CA" smtClean="0"/>
              <a:t>3</a:t>
            </a:fld>
            <a:endParaRPr lang="en-CA"/>
          </a:p>
        </p:txBody>
      </p:sp>
    </p:spTree>
    <p:extLst>
      <p:ext uri="{BB962C8B-B14F-4D97-AF65-F5344CB8AC3E}">
        <p14:creationId xmlns:p14="http://schemas.microsoft.com/office/powerpoint/2010/main" val="420510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Promote Your Product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Share the definition of promotion and ask the children to think of real-life examples they have seen.</a:t>
            </a:r>
          </a:p>
        </p:txBody>
      </p:sp>
      <p:sp>
        <p:nvSpPr>
          <p:cNvPr id="4" name="Slide Number Placeholder 3"/>
          <p:cNvSpPr>
            <a:spLocks noGrp="1"/>
          </p:cNvSpPr>
          <p:nvPr>
            <p:ph type="sldNum" sz="quarter" idx="5"/>
          </p:nvPr>
        </p:nvSpPr>
        <p:spPr/>
        <p:txBody>
          <a:bodyPr/>
          <a:lstStyle/>
          <a:p>
            <a:fld id="{A1152B4D-80B6-452C-A7D7-277FD7B18C08}" type="slidenum">
              <a:rPr lang="en-CA" smtClean="0"/>
              <a:t>4</a:t>
            </a:fld>
            <a:endParaRPr lang="en-CA"/>
          </a:p>
        </p:txBody>
      </p:sp>
    </p:spTree>
    <p:extLst>
      <p:ext uri="{BB962C8B-B14F-4D97-AF65-F5344CB8AC3E}">
        <p14:creationId xmlns:p14="http://schemas.microsoft.com/office/powerpoint/2010/main" val="422332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Methods of Promotion</a:t>
            </a:r>
          </a:p>
          <a:p>
            <a:pPr marL="171450" indent="-171450">
              <a:lnSpc>
                <a:spcPct val="125000"/>
              </a:lnSpc>
              <a:spcBef>
                <a:spcPts val="2400"/>
              </a:spcBef>
              <a:buFont typeface="Arial" panose="020B0604020202020204" pitchFamily="34" charset="0"/>
              <a:buChar char="•"/>
            </a:pPr>
            <a:r>
              <a:rPr lang="en-US" sz="1200" dirty="0"/>
              <a:t>Share the definition of promotion and ask the children to think of real-life examples they have seen.</a:t>
            </a:r>
          </a:p>
        </p:txBody>
      </p:sp>
      <p:sp>
        <p:nvSpPr>
          <p:cNvPr id="4" name="Slide Number Placeholder 3"/>
          <p:cNvSpPr>
            <a:spLocks noGrp="1"/>
          </p:cNvSpPr>
          <p:nvPr>
            <p:ph type="sldNum" sz="quarter" idx="5"/>
          </p:nvPr>
        </p:nvSpPr>
        <p:spPr/>
        <p:txBody>
          <a:bodyPr/>
          <a:lstStyle/>
          <a:p>
            <a:fld id="{A1152B4D-80B6-452C-A7D7-277FD7B18C08}" type="slidenum">
              <a:rPr lang="en-CA" smtClean="0"/>
              <a:t>5</a:t>
            </a:fld>
            <a:endParaRPr lang="en-CA"/>
          </a:p>
        </p:txBody>
      </p:sp>
    </p:spTree>
    <p:extLst>
      <p:ext uri="{BB962C8B-B14F-4D97-AF65-F5344CB8AC3E}">
        <p14:creationId xmlns:p14="http://schemas.microsoft.com/office/powerpoint/2010/main" val="173956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Exploring Food Advertising</a:t>
            </a:r>
          </a:p>
          <a:p>
            <a:pPr marL="171450" indent="-171450">
              <a:lnSpc>
                <a:spcPct val="125000"/>
              </a:lnSpc>
              <a:spcBef>
                <a:spcPts val="2400"/>
              </a:spcBef>
              <a:buFont typeface="Arial" panose="020B0604020202020204" pitchFamily="34" charset="0"/>
              <a:buChar char="•"/>
            </a:pPr>
            <a:r>
              <a:rPr lang="en-US" sz="1200" dirty="0"/>
              <a:t>Give students a selection of food advertisements from magazines, flyers, or the Internet. Have them examine what the businesses have done to persuade customers to buy their product. Do they think it works? Would they be persuaded? How does the ad use photographs and persuasive language?</a:t>
            </a:r>
          </a:p>
        </p:txBody>
      </p:sp>
      <p:sp>
        <p:nvSpPr>
          <p:cNvPr id="4" name="Slide Number Placeholder 3"/>
          <p:cNvSpPr>
            <a:spLocks noGrp="1"/>
          </p:cNvSpPr>
          <p:nvPr>
            <p:ph type="sldNum" sz="quarter" idx="5"/>
          </p:nvPr>
        </p:nvSpPr>
        <p:spPr/>
        <p:txBody>
          <a:bodyPr/>
          <a:lstStyle/>
          <a:p>
            <a:fld id="{A1152B4D-80B6-452C-A7D7-277FD7B18C08}" type="slidenum">
              <a:rPr lang="en-CA" smtClean="0"/>
              <a:t>6</a:t>
            </a:fld>
            <a:endParaRPr lang="en-CA"/>
          </a:p>
        </p:txBody>
      </p:sp>
    </p:spTree>
    <p:extLst>
      <p:ext uri="{BB962C8B-B14F-4D97-AF65-F5344CB8AC3E}">
        <p14:creationId xmlns:p14="http://schemas.microsoft.com/office/powerpoint/2010/main" val="143096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Promoting Your Product</a:t>
            </a:r>
          </a:p>
          <a:p>
            <a:pPr marL="171450" indent="-171450">
              <a:lnSpc>
                <a:spcPct val="125000"/>
              </a:lnSpc>
              <a:spcBef>
                <a:spcPts val="2400"/>
              </a:spcBef>
              <a:buFont typeface="Arial" panose="020B0604020202020204" pitchFamily="34" charset="0"/>
              <a:buChar char="•"/>
            </a:pPr>
            <a:r>
              <a:rPr lang="en-US" sz="1200" dirty="0"/>
              <a:t>Ask students to take inspiration from the promotional material they have examined to design their own written advertisement for their product. </a:t>
            </a:r>
          </a:p>
          <a:p>
            <a:pPr marL="171450" indent="-171450">
              <a:lnSpc>
                <a:spcPct val="125000"/>
              </a:lnSpc>
              <a:spcBef>
                <a:spcPts val="2400"/>
              </a:spcBef>
              <a:buFont typeface="Arial" panose="020B0604020202020204" pitchFamily="34" charset="0"/>
              <a:buChar char="•"/>
            </a:pPr>
            <a:r>
              <a:rPr lang="en-US" sz="1200" dirty="0"/>
              <a:t>Remind them to describe/explain how their product is better than their competitors’ products. </a:t>
            </a:r>
          </a:p>
          <a:p>
            <a:pPr marL="171450" indent="-171450">
              <a:lnSpc>
                <a:spcPct val="125000"/>
              </a:lnSpc>
              <a:spcBef>
                <a:spcPts val="2400"/>
              </a:spcBef>
              <a:buFont typeface="Arial" panose="020B0604020202020204" pitchFamily="34" charset="0"/>
              <a:buChar char="•"/>
            </a:pPr>
            <a:r>
              <a:rPr lang="en-US" sz="1200" dirty="0"/>
              <a:t>Remind them to include the price, food miles, and nutritional benefits they researched in stage 7.</a:t>
            </a:r>
          </a:p>
          <a:p>
            <a:pPr marL="171450" indent="-171450">
              <a:lnSpc>
                <a:spcPct val="125000"/>
              </a:lnSpc>
              <a:spcBef>
                <a:spcPts val="2400"/>
              </a:spcBef>
              <a:buFont typeface="Arial" panose="020B0604020202020204" pitchFamily="34" charset="0"/>
              <a:buChar char="•"/>
            </a:pPr>
            <a:r>
              <a:rPr lang="en-US" sz="1200" dirty="0"/>
              <a:t>Remind them to include the price and special offers (e.g., lower introductory price, buy one get one free). </a:t>
            </a:r>
          </a:p>
          <a:p>
            <a:pPr marL="171450" indent="-171450">
              <a:lnSpc>
                <a:spcPct val="125000"/>
              </a:lnSpc>
              <a:spcBef>
                <a:spcPts val="2400"/>
              </a:spcBef>
              <a:buFont typeface="Arial" panose="020B0604020202020204" pitchFamily="34" charset="0"/>
              <a:buChar char="•"/>
            </a:pPr>
            <a:r>
              <a:rPr lang="en-US" sz="1200" dirty="0"/>
              <a:t>Programs such as Adobe Express, </a:t>
            </a:r>
            <a:r>
              <a:rPr lang="en-US" sz="1200" dirty="0" err="1"/>
              <a:t>PicCollage</a:t>
            </a:r>
            <a:r>
              <a:rPr lang="en-US" sz="1200" dirty="0"/>
              <a:t> or Canva could be used for this task.</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7</a:t>
            </a:fld>
            <a:endParaRPr lang="en-CA"/>
          </a:p>
        </p:txBody>
      </p:sp>
    </p:spTree>
    <p:extLst>
      <p:ext uri="{BB962C8B-B14F-4D97-AF65-F5344CB8AC3E}">
        <p14:creationId xmlns:p14="http://schemas.microsoft.com/office/powerpoint/2010/main" val="214554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Perform Your Promotion</a:t>
            </a:r>
          </a:p>
          <a:p>
            <a:pPr marL="171450" indent="-171450">
              <a:lnSpc>
                <a:spcPct val="125000"/>
              </a:lnSpc>
              <a:spcBef>
                <a:spcPts val="2400"/>
              </a:spcBef>
              <a:buFont typeface="Arial" panose="020B0604020202020204" pitchFamily="34" charset="0"/>
              <a:buChar char="•"/>
            </a:pPr>
            <a:r>
              <a:rPr lang="en-US" sz="1200" dirty="0">
                <a:solidFill>
                  <a:schemeClr val="tx1"/>
                </a:solidFill>
              </a:rPr>
              <a:t>Ask students to work in their business groups to plan and perform a television or radio advertisement for their product. </a:t>
            </a:r>
          </a:p>
          <a:p>
            <a:pPr marL="171450" indent="-171450">
              <a:lnSpc>
                <a:spcPct val="125000"/>
              </a:lnSpc>
              <a:spcBef>
                <a:spcPts val="2400"/>
              </a:spcBef>
              <a:buFont typeface="Arial" panose="020B0604020202020204" pitchFamily="34" charset="0"/>
              <a:buChar char="•"/>
            </a:pPr>
            <a:r>
              <a:rPr lang="en-US" sz="1200" dirty="0">
                <a:solidFill>
                  <a:schemeClr val="tx1"/>
                </a:solidFill>
              </a:rPr>
              <a:t>Remind them to speak clearly, not too fast, and at normal volume when they are presenting. </a:t>
            </a:r>
          </a:p>
          <a:p>
            <a:pPr marL="171450" indent="-171450">
              <a:lnSpc>
                <a:spcPct val="125000"/>
              </a:lnSpc>
              <a:spcBef>
                <a:spcPts val="2400"/>
              </a:spcBef>
              <a:buFont typeface="Arial" panose="020B0604020202020204" pitchFamily="34" charset="0"/>
              <a:buChar char="•"/>
            </a:pPr>
            <a:r>
              <a:rPr lang="en-US" sz="1200" dirty="0">
                <a:solidFill>
                  <a:schemeClr val="tx1"/>
                </a:solidFill>
              </a:rPr>
              <a:t>Assess spoken language during their performance. </a:t>
            </a:r>
          </a:p>
          <a:p>
            <a:pPr marL="171450" indent="-171450">
              <a:lnSpc>
                <a:spcPct val="125000"/>
              </a:lnSpc>
              <a:spcBef>
                <a:spcPts val="2400"/>
              </a:spcBef>
              <a:buFont typeface="Arial" panose="020B0604020202020204" pitchFamily="34" charset="0"/>
              <a:buChar char="•"/>
            </a:pPr>
            <a:r>
              <a:rPr lang="en-US" sz="1200" dirty="0">
                <a:solidFill>
                  <a:schemeClr val="tx1"/>
                </a:solidFill>
              </a:rPr>
              <a:t>Free Audacity software could be used to record their ads and do basic edits, including removing mistakes, adjusting volume, and adding music and/or sound effects. These could be played as part of the bake sale activity in the next stage.</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8</a:t>
            </a:fld>
            <a:endParaRPr lang="en-CA"/>
          </a:p>
        </p:txBody>
      </p:sp>
    </p:spTree>
    <p:extLst>
      <p:ext uri="{BB962C8B-B14F-4D97-AF65-F5344CB8AC3E}">
        <p14:creationId xmlns:p14="http://schemas.microsoft.com/office/powerpoint/2010/main" val="367898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Let’s Think About Packing our Product</a:t>
            </a:r>
          </a:p>
          <a:p>
            <a:pPr marL="171450" indent="-171450">
              <a:lnSpc>
                <a:spcPct val="125000"/>
              </a:lnSpc>
              <a:spcBef>
                <a:spcPts val="2400"/>
              </a:spcBef>
              <a:buFont typeface="Arial" panose="020B0604020202020204" pitchFamily="34" charset="0"/>
              <a:buChar char="•"/>
            </a:pPr>
            <a:r>
              <a:rPr lang="en-US" sz="1200" dirty="0"/>
              <a:t>Use the presentation to lead a discussion about the environmental effects of packaging, plastic, and paper. </a:t>
            </a:r>
          </a:p>
          <a:p>
            <a:pPr marL="171450" indent="-171450">
              <a:lnSpc>
                <a:spcPct val="125000"/>
              </a:lnSpc>
              <a:spcBef>
                <a:spcPts val="2400"/>
              </a:spcBef>
              <a:buFont typeface="Arial" panose="020B0604020202020204" pitchFamily="34" charset="0"/>
              <a:buChar char="•"/>
            </a:pPr>
            <a:r>
              <a:rPr lang="en-US" sz="1200" dirty="0"/>
              <a:t>In business groups, ask the children to brainstorm how they could package their product without plastic, using minimal paper.</a:t>
            </a:r>
          </a:p>
          <a:p>
            <a:pPr marL="171450" indent="-171450">
              <a:lnSpc>
                <a:spcPct val="125000"/>
              </a:lnSpc>
              <a:spcBef>
                <a:spcPts val="2400"/>
              </a:spcBef>
              <a:buFont typeface="Arial" panose="020B0604020202020204" pitchFamily="34" charset="0"/>
              <a:buChar char="•"/>
            </a:pPr>
            <a:r>
              <a:rPr lang="en-US" sz="1200" dirty="0"/>
              <a:t>Some examples of this to share could be beeswax wraps or reusable wheat flour bags. </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9</a:t>
            </a:fld>
            <a:endParaRPr lang="en-CA"/>
          </a:p>
        </p:txBody>
      </p:sp>
    </p:spTree>
    <p:extLst>
      <p:ext uri="{BB962C8B-B14F-4D97-AF65-F5344CB8AC3E}">
        <p14:creationId xmlns:p14="http://schemas.microsoft.com/office/powerpoint/2010/main" val="1733596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7136" y="230794"/>
            <a:ext cx="7550870" cy="4145330"/>
          </a:xfrm>
          <a:prstGeom prst="rect">
            <a:avLst/>
          </a:prstGeom>
        </p:spPr>
      </p:pic>
      <p:sp>
        <p:nvSpPr>
          <p:cNvPr id="7" name="Rectangle 6">
            <a:extLst>
              <a:ext uri="{FF2B5EF4-FFF2-40B4-BE49-F238E27FC236}">
                <a16:creationId xmlns:a16="http://schemas.microsoft.com/office/drawing/2014/main" id="{9491AEFB-B151-492A-9947-CBE4C4DBC9F3}"/>
              </a:ext>
            </a:extLst>
          </p:cNvPr>
          <p:cNvSpPr/>
          <p:nvPr userDrawn="1"/>
        </p:nvSpPr>
        <p:spPr>
          <a:xfrm>
            <a:off x="685801" y="4694549"/>
            <a:ext cx="7822480" cy="1112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2">
            <a:extLst>
              <a:ext uri="{FF2B5EF4-FFF2-40B4-BE49-F238E27FC236}">
                <a16:creationId xmlns:a16="http://schemas.microsoft.com/office/drawing/2014/main" id="{B2E2E68F-9FB4-44AC-964F-4A19EFB514AD}"/>
              </a:ext>
            </a:extLst>
          </p:cNvPr>
          <p:cNvSpPr>
            <a:spLocks noGrp="1"/>
          </p:cNvSpPr>
          <p:nvPr>
            <p:ph idx="1" hasCustomPrompt="1"/>
          </p:nvPr>
        </p:nvSpPr>
        <p:spPr>
          <a:xfrm>
            <a:off x="823076" y="4925564"/>
            <a:ext cx="7588577" cy="796506"/>
          </a:xfrm>
        </p:spPr>
        <p:txBody>
          <a:bodyPr>
            <a:normAutofit/>
          </a:bodyPr>
          <a:lstStyle>
            <a:lvl1pPr marL="0" indent="0" algn="ctr">
              <a:buNone/>
              <a:defRPr sz="2800">
                <a:solidFill>
                  <a:schemeClr val="accent6"/>
                </a:solidFill>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err="1"/>
              <a:t>Xxxxxxxxx</a:t>
            </a:r>
            <a:r>
              <a:rPr lang="en-US" dirty="0"/>
              <a:t> x </a:t>
            </a:r>
            <a:r>
              <a:rPr lang="en-US" dirty="0" err="1"/>
              <a:t>xxxxxx</a:t>
            </a:r>
            <a:r>
              <a:rPr lang="en-US" dirty="0"/>
              <a:t> </a:t>
            </a:r>
            <a:r>
              <a:rPr lang="en-US" dirty="0" err="1"/>
              <a:t>xxxxx</a:t>
            </a:r>
            <a:endParaRPr lang="en-US" dirty="0"/>
          </a:p>
        </p:txBody>
      </p:sp>
      <p:sp>
        <p:nvSpPr>
          <p:cNvPr id="9" name="Content Placeholder 2">
            <a:extLst>
              <a:ext uri="{FF2B5EF4-FFF2-40B4-BE49-F238E27FC236}">
                <a16:creationId xmlns:a16="http://schemas.microsoft.com/office/drawing/2014/main" id="{41CB7407-2DED-4D80-A275-67583C793BD1}"/>
              </a:ext>
            </a:extLst>
          </p:cNvPr>
          <p:cNvSpPr>
            <a:spLocks noGrp="1"/>
          </p:cNvSpPr>
          <p:nvPr>
            <p:ph idx="11" hasCustomPrompt="1"/>
          </p:nvPr>
        </p:nvSpPr>
        <p:spPr>
          <a:xfrm>
            <a:off x="685801" y="5953085"/>
            <a:ext cx="917346" cy="627080"/>
          </a:xfrm>
        </p:spPr>
        <p:txBody>
          <a:bodyPr>
            <a:normAutofit/>
          </a:bodyPr>
          <a:lstStyle>
            <a:lvl1pPr marL="0" indent="0">
              <a:buNone/>
              <a:defRPr sz="1600"/>
            </a:lvl1pPr>
          </a:lstStyle>
          <a:p>
            <a:pPr>
              <a:lnSpc>
                <a:spcPct val="150000"/>
              </a:lnSpc>
              <a:spcBef>
                <a:spcPts val="2400"/>
              </a:spcBef>
            </a:pPr>
            <a:r>
              <a:rPr lang="en-US" dirty="0"/>
              <a:t>G3S09</a:t>
            </a:r>
            <a:endParaRPr lang="en-CA" dirty="0"/>
          </a:p>
        </p:txBody>
      </p:sp>
    </p:spTree>
    <p:extLst>
      <p:ext uri="{BB962C8B-B14F-4D97-AF65-F5344CB8AC3E}">
        <p14:creationId xmlns:p14="http://schemas.microsoft.com/office/powerpoint/2010/main" val="183305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307F5BE-1879-4F76-AFC2-5CF1AB16A7D9}"/>
              </a:ext>
            </a:extLst>
          </p:cNvPr>
          <p:cNvSpPr/>
          <p:nvPr userDrawn="1"/>
        </p:nvSpPr>
        <p:spPr>
          <a:xfrm>
            <a:off x="638076" y="355699"/>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80388" y="556184"/>
            <a:ext cx="5938887"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a:xfrm>
            <a:off x="980388" y="1343735"/>
            <a:ext cx="7418895" cy="4736554"/>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29439" y="8828"/>
            <a:ext cx="2414561" cy="1325563"/>
          </a:xfrm>
          <a:prstGeom prst="rect">
            <a:avLst/>
          </a:prstGeom>
        </p:spPr>
      </p:pic>
    </p:spTree>
    <p:extLst>
      <p:ext uri="{BB962C8B-B14F-4D97-AF65-F5344CB8AC3E}">
        <p14:creationId xmlns:p14="http://schemas.microsoft.com/office/powerpoint/2010/main" val="209776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4FFFE19-4F6F-4CDF-B4BF-37E003BCFCAE}"/>
              </a:ext>
            </a:extLst>
          </p:cNvPr>
          <p:cNvSpPr/>
          <p:nvPr userDrawn="1"/>
        </p:nvSpPr>
        <p:spPr>
          <a:xfrm>
            <a:off x="638076" y="355698"/>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29439" y="8828"/>
            <a:ext cx="2414561" cy="1325563"/>
          </a:xfrm>
          <a:prstGeom prst="rect">
            <a:avLst/>
          </a:prstGeom>
        </p:spPr>
      </p:pic>
      <p:sp>
        <p:nvSpPr>
          <p:cNvPr id="9" name="Picture Placeholder 2">
            <a:extLst>
              <a:ext uri="{FF2B5EF4-FFF2-40B4-BE49-F238E27FC236}">
                <a16:creationId xmlns:a16="http://schemas.microsoft.com/office/drawing/2014/main" id="{DAD9CA26-19F8-423D-A918-8677BF68F376}"/>
              </a:ext>
            </a:extLst>
          </p:cNvPr>
          <p:cNvSpPr>
            <a:spLocks noGrp="1"/>
          </p:cNvSpPr>
          <p:nvPr>
            <p:ph type="pic" idx="13"/>
          </p:nvPr>
        </p:nvSpPr>
        <p:spPr>
          <a:xfrm>
            <a:off x="5923594" y="3635918"/>
            <a:ext cx="3007003" cy="2930255"/>
          </a:xfrm>
          <a:prstGeom prst="flowChartConnector">
            <a:avLst/>
          </a:prstGeom>
          <a:ln w="19050">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2" name="Title 1">
            <a:extLst>
              <a:ext uri="{FF2B5EF4-FFF2-40B4-BE49-F238E27FC236}">
                <a16:creationId xmlns:a16="http://schemas.microsoft.com/office/drawing/2014/main" id="{E4F07DCA-30DF-4FD5-A55D-B9A1F43760EF}"/>
              </a:ext>
            </a:extLst>
          </p:cNvPr>
          <p:cNvSpPr>
            <a:spLocks noGrp="1"/>
          </p:cNvSpPr>
          <p:nvPr>
            <p:ph type="title"/>
          </p:nvPr>
        </p:nvSpPr>
        <p:spPr>
          <a:xfrm>
            <a:off x="980388" y="556184"/>
            <a:ext cx="5948314"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18A57F65-F6A5-4470-A1BB-06A4A7C0BC74}"/>
              </a:ext>
            </a:extLst>
          </p:cNvPr>
          <p:cNvSpPr>
            <a:spLocks noGrp="1"/>
          </p:cNvSpPr>
          <p:nvPr>
            <p:ph idx="1"/>
          </p:nvPr>
        </p:nvSpPr>
        <p:spPr>
          <a:xfrm>
            <a:off x="980388" y="1346341"/>
            <a:ext cx="7428322" cy="4752801"/>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68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03" b="15599"/>
          <a:stretch/>
        </p:blipFill>
        <p:spPr>
          <a:xfrm>
            <a:off x="2955963" y="179404"/>
            <a:ext cx="3666363" cy="2012786"/>
          </a:xfrm>
          <a:prstGeom prst="rect">
            <a:avLst/>
          </a:prstGeom>
        </p:spPr>
      </p:pic>
      <p:sp>
        <p:nvSpPr>
          <p:cNvPr id="10" name="Rectangle: Rounded Corners 9">
            <a:extLst>
              <a:ext uri="{FF2B5EF4-FFF2-40B4-BE49-F238E27FC236}">
                <a16:creationId xmlns:a16="http://schemas.microsoft.com/office/drawing/2014/main" id="{2A41AD9C-BA5D-45A5-8485-A0FE5FC0806D}"/>
              </a:ext>
            </a:extLst>
          </p:cNvPr>
          <p:cNvSpPr/>
          <p:nvPr userDrawn="1"/>
        </p:nvSpPr>
        <p:spPr>
          <a:xfrm>
            <a:off x="4309371" y="5931262"/>
            <a:ext cx="1200808" cy="7902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4" descr="C:\Users\ecalhoun@gfo.ca\AppData\Local\Microsoft\Windows\Temporary Internet Files\Content.Outlook\DJ5WIKHZ\GIEG logo - color.jpg">
            <a:extLst>
              <a:ext uri="{FF2B5EF4-FFF2-40B4-BE49-F238E27FC236}">
                <a16:creationId xmlns:a16="http://schemas.microsoft.com/office/drawing/2014/main" id="{22605C6C-7CC5-4A78-9B96-68E0F56DF97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28527" y="6021848"/>
            <a:ext cx="1003593" cy="65674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785B340A-6313-4F32-B417-2FF3F44C1740}"/>
              </a:ext>
            </a:extLst>
          </p:cNvPr>
          <p:cNvSpPr/>
          <p:nvPr userDrawn="1"/>
        </p:nvSpPr>
        <p:spPr>
          <a:xfrm>
            <a:off x="628650" y="2371121"/>
            <a:ext cx="7877274" cy="3403077"/>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05DEE7D2-65AD-4AEE-B416-A26C2EAC3F7E}"/>
              </a:ext>
            </a:extLst>
          </p:cNvPr>
          <p:cNvSpPr>
            <a:spLocks noGrp="1"/>
          </p:cNvSpPr>
          <p:nvPr>
            <p:ph idx="1"/>
          </p:nvPr>
        </p:nvSpPr>
        <p:spPr>
          <a:xfrm>
            <a:off x="888575" y="3125445"/>
            <a:ext cx="7491854" cy="2596625"/>
          </a:xfrm>
        </p:spPr>
        <p:txBody>
          <a:bodyPr/>
          <a:lstStyle>
            <a:lvl1pPr>
              <a:defRPr sz="2400">
                <a:solidFill>
                  <a:schemeClr val="accent6"/>
                </a:solidFill>
                <a:latin typeface="Arial Rounded MT Bold" panose="020F0704030504030204" pitchFamily="34" charset="0"/>
              </a:defRPr>
            </a:lvl1pPr>
            <a:lvl2pPr>
              <a:defRPr sz="2000">
                <a:solidFill>
                  <a:schemeClr val="accent6"/>
                </a:solidFill>
                <a:latin typeface="Arial Rounded MT Bold" panose="020F0704030504030204" pitchFamily="34" charset="0"/>
              </a:defRPr>
            </a:lvl2pPr>
            <a:lvl3pPr>
              <a:defRPr sz="1800">
                <a:solidFill>
                  <a:schemeClr val="accent6"/>
                </a:solidFill>
                <a:latin typeface="Arial Rounded MT Bold" panose="020F0704030504030204" pitchFamily="34" charset="0"/>
              </a:defRPr>
            </a:lvl3pPr>
            <a:lvl4pPr>
              <a:defRPr sz="1600">
                <a:solidFill>
                  <a:schemeClr val="accent6"/>
                </a:solidFill>
                <a:latin typeface="Arial Rounded MT Bold" panose="020F0704030504030204" pitchFamily="34" charset="0"/>
              </a:defRPr>
            </a:lvl4pPr>
            <a:lvl5pPr>
              <a:defRPr sz="1600">
                <a:solidFill>
                  <a:schemeClr val="accent6"/>
                </a:solidFill>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3">
            <a:extLst>
              <a:ext uri="{FF2B5EF4-FFF2-40B4-BE49-F238E27FC236}">
                <a16:creationId xmlns:a16="http://schemas.microsoft.com/office/drawing/2014/main" id="{D2DE9F8A-6237-4EC7-9B79-CB9767625D6D}"/>
              </a:ext>
            </a:extLst>
          </p:cNvPr>
          <p:cNvSpPr txBox="1">
            <a:spLocks/>
          </p:cNvSpPr>
          <p:nvPr userDrawn="1"/>
        </p:nvSpPr>
        <p:spPr>
          <a:xfrm>
            <a:off x="888575" y="2512394"/>
            <a:ext cx="7626775" cy="61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accent6"/>
                </a:solidFill>
              </a:rPr>
              <a:t>What’s next?</a:t>
            </a:r>
            <a:endParaRPr lang="en-CA" dirty="0">
              <a:solidFill>
                <a:schemeClr val="accent6"/>
              </a:solidFill>
            </a:endParaRPr>
          </a:p>
        </p:txBody>
      </p:sp>
    </p:spTree>
    <p:extLst>
      <p:ext uri="{BB962C8B-B14F-4D97-AF65-F5344CB8AC3E}">
        <p14:creationId xmlns:p14="http://schemas.microsoft.com/office/powerpoint/2010/main" val="318415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C88181-DF5C-45ED-A5AD-8C82628CF18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0729" r="10729"/>
          <a:stretch/>
        </p:blipFill>
        <p:spPr>
          <a:xfrm>
            <a:off x="-1" y="0"/>
            <a:ext cx="9144001"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Graphical user interface&#10;&#10;Description automatically generated">
            <a:extLst>
              <a:ext uri="{FF2B5EF4-FFF2-40B4-BE49-F238E27FC236}">
                <a16:creationId xmlns:a16="http://schemas.microsoft.com/office/drawing/2014/main" id="{9A530123-AE99-4467-BC86-7E4003B5DEB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61062" y="4020009"/>
            <a:ext cx="1188720" cy="586949"/>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01F68696-CCB1-482F-AD45-D8CB3E14F88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66692" r="19334"/>
          <a:stretch/>
        </p:blipFill>
        <p:spPr>
          <a:xfrm rot="21388702">
            <a:off x="7994558" y="4234511"/>
            <a:ext cx="1124541" cy="408893"/>
          </a:xfrm>
          <a:prstGeom prst="rect">
            <a:avLst/>
          </a:prstGeom>
        </p:spPr>
      </p:pic>
      <p:pic>
        <p:nvPicPr>
          <p:cNvPr id="18" name="Picture 17" descr="Background pattern&#10;&#10;Description automatically generated">
            <a:extLst>
              <a:ext uri="{FF2B5EF4-FFF2-40B4-BE49-F238E27FC236}">
                <a16:creationId xmlns:a16="http://schemas.microsoft.com/office/drawing/2014/main" id="{3BE8D887-2E92-45A4-90FE-FF4BB38C1B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82109" b="85244"/>
          <a:stretch/>
        </p:blipFill>
        <p:spPr>
          <a:xfrm>
            <a:off x="352765" y="1238720"/>
            <a:ext cx="392194" cy="331474"/>
          </a:xfrm>
          <a:prstGeom prst="rect">
            <a:avLst/>
          </a:prstGeom>
        </p:spPr>
      </p:pic>
      <p:pic>
        <p:nvPicPr>
          <p:cNvPr id="20" name="Picture 19" descr="Background pattern&#10;&#10;Description automatically generated">
            <a:extLst>
              <a:ext uri="{FF2B5EF4-FFF2-40B4-BE49-F238E27FC236}">
                <a16:creationId xmlns:a16="http://schemas.microsoft.com/office/drawing/2014/main" id="{16AFEC8E-0E08-4098-83CD-3FE02376194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8637" t="72424" r="43207" b="5621"/>
          <a:stretch/>
        </p:blipFill>
        <p:spPr>
          <a:xfrm flipH="1">
            <a:off x="27953" y="1448423"/>
            <a:ext cx="572743" cy="507494"/>
          </a:xfrm>
          <a:prstGeom prst="rect">
            <a:avLst/>
          </a:prstGeom>
        </p:spPr>
      </p:pic>
      <p:pic>
        <p:nvPicPr>
          <p:cNvPr id="14" name="Picture 13" descr="Background pattern&#10;&#10;Description automatically generated">
            <a:extLst>
              <a:ext uri="{FF2B5EF4-FFF2-40B4-BE49-F238E27FC236}">
                <a16:creationId xmlns:a16="http://schemas.microsoft.com/office/drawing/2014/main" id="{51F69743-F2E6-434D-82AB-8D2403B26399}"/>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7464" t="25555" r="75545" b="55000"/>
          <a:stretch/>
        </p:blipFill>
        <p:spPr>
          <a:xfrm>
            <a:off x="8503083" y="3295014"/>
            <a:ext cx="366713" cy="349251"/>
          </a:xfrm>
          <a:prstGeom prst="rect">
            <a:avLst/>
          </a:prstGeom>
        </p:spPr>
      </p:pic>
      <p:pic>
        <p:nvPicPr>
          <p:cNvPr id="16" name="Picture 15" descr="Background pattern&#10;&#10;Description automatically generated">
            <a:extLst>
              <a:ext uri="{FF2B5EF4-FFF2-40B4-BE49-F238E27FC236}">
                <a16:creationId xmlns:a16="http://schemas.microsoft.com/office/drawing/2014/main" id="{95789B87-2D03-446C-8B94-2D96CC746CD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7464" t="25555" r="75545" b="55000"/>
          <a:stretch/>
        </p:blipFill>
        <p:spPr>
          <a:xfrm rot="319825">
            <a:off x="8635640" y="3044615"/>
            <a:ext cx="366713" cy="349251"/>
          </a:xfrm>
          <a:prstGeom prst="rect">
            <a:avLst/>
          </a:prstGeom>
        </p:spPr>
      </p:pic>
      <p:pic>
        <p:nvPicPr>
          <p:cNvPr id="17" name="Picture 16" descr="Background pattern&#10;&#10;Description automatically generated">
            <a:extLst>
              <a:ext uri="{FF2B5EF4-FFF2-40B4-BE49-F238E27FC236}">
                <a16:creationId xmlns:a16="http://schemas.microsoft.com/office/drawing/2014/main" id="{4E99BA1A-54F3-4F58-A326-5CBD25A8A7C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59829" t="31403" r="16737" b="48436"/>
          <a:stretch/>
        </p:blipFill>
        <p:spPr>
          <a:xfrm flipH="1">
            <a:off x="293991" y="304635"/>
            <a:ext cx="568339" cy="501015"/>
          </a:xfrm>
          <a:prstGeom prst="rect">
            <a:avLst/>
          </a:prstGeom>
        </p:spPr>
      </p:pic>
      <p:pic>
        <p:nvPicPr>
          <p:cNvPr id="15" name="Picture 14" descr="Background pattern&#10;&#10;Description automatically generated">
            <a:extLst>
              <a:ext uri="{FF2B5EF4-FFF2-40B4-BE49-F238E27FC236}">
                <a16:creationId xmlns:a16="http://schemas.microsoft.com/office/drawing/2014/main" id="{52EDC74B-B62C-4422-84AD-B3642C91379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31337" t="14452" r="44574" b="67048"/>
          <a:stretch/>
        </p:blipFill>
        <p:spPr>
          <a:xfrm>
            <a:off x="2245" y="104238"/>
            <a:ext cx="584200" cy="459773"/>
          </a:xfrm>
          <a:prstGeom prst="rect">
            <a:avLst/>
          </a:prstGeom>
        </p:spPr>
      </p:pic>
    </p:spTree>
    <p:extLst>
      <p:ext uri="{BB962C8B-B14F-4D97-AF65-F5344CB8AC3E}">
        <p14:creationId xmlns:p14="http://schemas.microsoft.com/office/powerpoint/2010/main" val="2660274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0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47AE-EC0F-4FF6-8298-3F9A66EA4796}"/>
              </a:ext>
            </a:extLst>
          </p:cNvPr>
          <p:cNvSpPr>
            <a:spLocks noGrp="1"/>
          </p:cNvSpPr>
          <p:nvPr>
            <p:ph idx="1"/>
          </p:nvPr>
        </p:nvSpPr>
        <p:spPr/>
        <p:txBody>
          <a:bodyPr/>
          <a:lstStyle/>
          <a:p>
            <a:r>
              <a:rPr lang="en-US" dirty="0"/>
              <a:t>Stage 9 - Market Your Product</a:t>
            </a:r>
            <a:endParaRPr lang="en-CA" dirty="0"/>
          </a:p>
        </p:txBody>
      </p:sp>
      <p:sp>
        <p:nvSpPr>
          <p:cNvPr id="4" name="Content Placeholder 2">
            <a:extLst>
              <a:ext uri="{FF2B5EF4-FFF2-40B4-BE49-F238E27FC236}">
                <a16:creationId xmlns:a16="http://schemas.microsoft.com/office/drawing/2014/main" id="{0A7E2D7C-908A-7106-C737-BE4E174B3CBC}"/>
              </a:ext>
            </a:extLst>
          </p:cNvPr>
          <p:cNvSpPr>
            <a:spLocks noGrp="1"/>
          </p:cNvSpPr>
          <p:nvPr>
            <p:ph idx="11"/>
          </p:nvPr>
        </p:nvSpPr>
        <p:spPr>
          <a:xfrm>
            <a:off x="675410" y="6005039"/>
            <a:ext cx="8198426" cy="627080"/>
          </a:xfrm>
        </p:spPr>
        <p:txBody>
          <a:bodyPr>
            <a:noAutofit/>
          </a:bodyPr>
          <a:lstStyle/>
          <a:p>
            <a:endParaRPr lang="en-US" sz="1100" b="0" i="0" u="none" strike="noStrike" baseline="0" dirty="0">
              <a:solidFill>
                <a:srgbClr val="211D1E"/>
              </a:solidFill>
              <a:latin typeface="IIKLH K+ Arial MT"/>
            </a:endParaRPr>
          </a:p>
          <a:p>
            <a:r>
              <a:rPr lang="en-US" sz="1100" b="0" i="0" u="none" strike="noStrike" baseline="0" dirty="0">
                <a:solidFill>
                  <a:srgbClr val="211D1E"/>
                </a:solidFill>
                <a:latin typeface="IIKLH K+ Arial MT"/>
              </a:rPr>
              <a:t>© The National Farmers’ Union of England and Wales - All rights reserved. These resources may be reproduced for educational use only.</a:t>
            </a:r>
            <a:endParaRPr lang="en-CA" sz="1100" dirty="0"/>
          </a:p>
        </p:txBody>
      </p:sp>
    </p:spTree>
    <p:extLst>
      <p:ext uri="{BB962C8B-B14F-4D97-AF65-F5344CB8AC3E}">
        <p14:creationId xmlns:p14="http://schemas.microsoft.com/office/powerpoint/2010/main" val="44492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Package Design</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479772" cy="4432276"/>
          </a:xfrm>
        </p:spPr>
        <p:txBody>
          <a:bodyPr vert="horz" lIns="91440" tIns="45720" rIns="91440" bIns="45720" rtlCol="0">
            <a:noAutofit/>
          </a:bodyPr>
          <a:lstStyle/>
          <a:p>
            <a:pPr>
              <a:lnSpc>
                <a:spcPct val="125000"/>
              </a:lnSpc>
              <a:spcBef>
                <a:spcPts val="2400"/>
              </a:spcBef>
            </a:pPr>
            <a:r>
              <a:rPr lang="en-US" sz="2000" dirty="0"/>
              <a:t>Design and make the packaging for your product.</a:t>
            </a:r>
          </a:p>
          <a:p>
            <a:pPr>
              <a:lnSpc>
                <a:spcPct val="125000"/>
              </a:lnSpc>
              <a:spcBef>
                <a:spcPts val="2400"/>
              </a:spcBef>
            </a:pPr>
            <a:r>
              <a:rPr lang="en-US" sz="2000" dirty="0"/>
              <a:t>Think about the recycled materials you will use.</a:t>
            </a:r>
          </a:p>
          <a:p>
            <a:pPr>
              <a:lnSpc>
                <a:spcPct val="125000"/>
              </a:lnSpc>
              <a:spcBef>
                <a:spcPts val="2400"/>
              </a:spcBef>
            </a:pPr>
            <a:r>
              <a:rPr lang="en-US" sz="2000" dirty="0"/>
              <a:t>Think about how to appeal to your customers.</a:t>
            </a:r>
          </a:p>
          <a:p>
            <a:pPr>
              <a:lnSpc>
                <a:spcPct val="125000"/>
              </a:lnSpc>
              <a:spcBef>
                <a:spcPts val="2400"/>
              </a:spcBef>
            </a:pPr>
            <a:r>
              <a:rPr lang="en-US" sz="2000" dirty="0"/>
              <a:t>How will you make your product stand out from the competitors on the shelf?</a:t>
            </a:r>
          </a:p>
        </p:txBody>
      </p:sp>
    </p:spTree>
    <p:extLst>
      <p:ext uri="{BB962C8B-B14F-4D97-AF65-F5344CB8AC3E}">
        <p14:creationId xmlns:p14="http://schemas.microsoft.com/office/powerpoint/2010/main" val="84011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A110-8075-4B96-AA4F-F5B9C77F6EE0}"/>
              </a:ext>
            </a:extLst>
          </p:cNvPr>
          <p:cNvSpPr>
            <a:spLocks noGrp="1"/>
          </p:cNvSpPr>
          <p:nvPr>
            <p:ph type="title"/>
          </p:nvPr>
        </p:nvSpPr>
        <p:spPr>
          <a:xfrm>
            <a:off x="856405" y="566002"/>
            <a:ext cx="5938887" cy="786547"/>
          </a:xfrm>
        </p:spPr>
        <p:txBody>
          <a:bodyPr/>
          <a:lstStyle/>
          <a:p>
            <a:r>
              <a:rPr lang="en-US" dirty="0"/>
              <a:t>Learning Objectives</a:t>
            </a:r>
            <a:endParaRPr lang="en-CA" dirty="0"/>
          </a:p>
        </p:txBody>
      </p:sp>
      <p:sp>
        <p:nvSpPr>
          <p:cNvPr id="3" name="Content Placeholder 2">
            <a:extLst>
              <a:ext uri="{FF2B5EF4-FFF2-40B4-BE49-F238E27FC236}">
                <a16:creationId xmlns:a16="http://schemas.microsoft.com/office/drawing/2014/main" id="{56B0F822-BDF1-49A4-9AB8-F82594FFB5D0}"/>
              </a:ext>
            </a:extLst>
          </p:cNvPr>
          <p:cNvSpPr>
            <a:spLocks noGrp="1"/>
          </p:cNvSpPr>
          <p:nvPr>
            <p:ph idx="1"/>
          </p:nvPr>
        </p:nvSpPr>
        <p:spPr>
          <a:xfrm>
            <a:off x="856405" y="1352549"/>
            <a:ext cx="7711860" cy="4774971"/>
          </a:xfrm>
        </p:spPr>
        <p:txBody>
          <a:bodyPr/>
          <a:lstStyle/>
          <a:p>
            <a:pPr>
              <a:lnSpc>
                <a:spcPct val="100000"/>
              </a:lnSpc>
              <a:spcBef>
                <a:spcPts val="2400"/>
              </a:spcBef>
            </a:pPr>
            <a:r>
              <a:rPr lang="en-US" dirty="0"/>
              <a:t>Decide on a selling price.</a:t>
            </a:r>
          </a:p>
          <a:p>
            <a:pPr>
              <a:lnSpc>
                <a:spcPct val="100000"/>
              </a:lnSpc>
              <a:spcBef>
                <a:spcPts val="2400"/>
              </a:spcBef>
            </a:pPr>
            <a:r>
              <a:rPr lang="en-US" dirty="0"/>
              <a:t>Calculate profit.</a:t>
            </a:r>
          </a:p>
          <a:p>
            <a:pPr>
              <a:lnSpc>
                <a:spcPct val="100000"/>
              </a:lnSpc>
              <a:spcBef>
                <a:spcPts val="2400"/>
              </a:spcBef>
            </a:pPr>
            <a:r>
              <a:rPr lang="en-US" dirty="0"/>
              <a:t>Promote a food product.</a:t>
            </a:r>
            <a:endParaRPr lang="en-CA" dirty="0"/>
          </a:p>
        </p:txBody>
      </p:sp>
      <p:pic>
        <p:nvPicPr>
          <p:cNvPr id="5" name="Picture 4" descr="A picture containing text, sign, vector graphics&#10;&#10;Description automatically generated">
            <a:extLst>
              <a:ext uri="{FF2B5EF4-FFF2-40B4-BE49-F238E27FC236}">
                <a16:creationId xmlns:a16="http://schemas.microsoft.com/office/drawing/2014/main" id="{72F22970-8735-471F-A6E0-5DFAF71DC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555374">
            <a:off x="6821337" y="4420266"/>
            <a:ext cx="1946162" cy="1942021"/>
          </a:xfrm>
          <a:prstGeom prst="rect">
            <a:avLst/>
          </a:prstGeom>
        </p:spPr>
      </p:pic>
    </p:spTree>
    <p:extLst>
      <p:ext uri="{BB962C8B-B14F-4D97-AF65-F5344CB8AC3E}">
        <p14:creationId xmlns:p14="http://schemas.microsoft.com/office/powerpoint/2010/main" val="359935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6B96C0E3-F821-46CE-9835-5586ECEE60F8}"/>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a:stretch/>
        </p:blipFill>
        <p:spPr>
          <a:xfrm>
            <a:off x="3893870" y="10"/>
            <a:ext cx="5250129"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a:extLst>
              <a:ext uri="{FF2B5EF4-FFF2-40B4-BE49-F238E27FC236}">
                <a16:creationId xmlns:a16="http://schemas.microsoft.com/office/drawing/2014/main" id="{827C5E02-DC1A-4A51-BEB4-C80B52E6B8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82130" y="3493008"/>
            <a:ext cx="5250129"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9C515114-F8F4-49AE-ADE3-01A1F0FEA531}"/>
              </a:ext>
            </a:extLst>
          </p:cNvPr>
          <p:cNvSpPr/>
          <p:nvPr/>
        </p:nvSpPr>
        <p:spPr>
          <a:xfrm>
            <a:off x="250315" y="571350"/>
            <a:ext cx="4715223" cy="57151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440217" y="703464"/>
            <a:ext cx="3624601" cy="787633"/>
          </a:xfrm>
        </p:spPr>
        <p:txBody>
          <a:bodyPr vert="horz" lIns="91440" tIns="45720" rIns="91440" bIns="45720" rtlCol="0" anchor="ctr">
            <a:normAutofit/>
          </a:bodyPr>
          <a:lstStyle/>
          <a:p>
            <a:r>
              <a:rPr lang="en-US" sz="3000" kern="1200" dirty="0"/>
              <a:t>Selling Price</a:t>
            </a:r>
          </a:p>
        </p:txBody>
      </p:sp>
      <p:sp>
        <p:nvSpPr>
          <p:cNvPr id="3" name="Rectangle 2">
            <a:extLst>
              <a:ext uri="{FF2B5EF4-FFF2-40B4-BE49-F238E27FC236}">
                <a16:creationId xmlns:a16="http://schemas.microsoft.com/office/drawing/2014/main" id="{40370BC9-178D-40D4-A59E-ECD846176F37}"/>
              </a:ext>
            </a:extLst>
          </p:cNvPr>
          <p:cNvSpPr/>
          <p:nvPr/>
        </p:nvSpPr>
        <p:spPr>
          <a:xfrm>
            <a:off x="336042" y="2103120"/>
            <a:ext cx="3670146" cy="178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24089" y="1630894"/>
            <a:ext cx="4795751" cy="4865156"/>
          </a:xfrm>
        </p:spPr>
        <p:txBody>
          <a:bodyPr vert="horz" lIns="91440" tIns="45720" rIns="91440" bIns="45720" rtlCol="0">
            <a:normAutofit/>
          </a:bodyPr>
          <a:lstStyle/>
          <a:p>
            <a:pPr>
              <a:lnSpc>
                <a:spcPct val="106000"/>
              </a:lnSpc>
              <a:spcBef>
                <a:spcPts val="1600"/>
              </a:spcBef>
              <a:buClr>
                <a:schemeClr val="dk1"/>
              </a:buClr>
              <a:buSzPct val="100000"/>
            </a:pPr>
            <a:r>
              <a:rPr lang="en-US" sz="2000" dirty="0">
                <a:solidFill>
                  <a:schemeClr val="tx1"/>
                </a:solidFill>
              </a:rPr>
              <a:t>We need to charge enough to pay for making each bar but not so much people will not buy it!</a:t>
            </a:r>
          </a:p>
          <a:p>
            <a:pPr>
              <a:lnSpc>
                <a:spcPct val="106000"/>
              </a:lnSpc>
              <a:spcBef>
                <a:spcPts val="1600"/>
              </a:spcBef>
              <a:buClr>
                <a:schemeClr val="dk1"/>
              </a:buClr>
              <a:buSzPct val="100000"/>
            </a:pPr>
            <a:r>
              <a:rPr lang="en-US" sz="1800" dirty="0">
                <a:solidFill>
                  <a:schemeClr val="tx1"/>
                </a:solidFill>
              </a:rPr>
              <a:t>Example: if it costs $1 to make each bar, we need to charge more than $1   to make a profit.</a:t>
            </a:r>
          </a:p>
          <a:p>
            <a:pPr>
              <a:lnSpc>
                <a:spcPct val="106000"/>
              </a:lnSpc>
              <a:spcBef>
                <a:spcPts val="1600"/>
              </a:spcBef>
              <a:buClr>
                <a:schemeClr val="dk1"/>
              </a:buClr>
              <a:buSzPct val="100000"/>
            </a:pPr>
            <a:r>
              <a:rPr lang="en-US" sz="2000" dirty="0">
                <a:solidFill>
                  <a:schemeClr val="tx1"/>
                </a:solidFill>
              </a:rPr>
              <a:t>Profit is the money left over after you pay your expenses. </a:t>
            </a:r>
          </a:p>
          <a:p>
            <a:pPr>
              <a:lnSpc>
                <a:spcPct val="106000"/>
              </a:lnSpc>
              <a:spcBef>
                <a:spcPts val="1600"/>
              </a:spcBef>
              <a:buClr>
                <a:schemeClr val="dk1"/>
              </a:buClr>
              <a:buSzPct val="100000"/>
            </a:pPr>
            <a:r>
              <a:rPr lang="en-US" sz="2000" dirty="0">
                <a:solidFill>
                  <a:schemeClr val="tx1"/>
                </a:solidFill>
              </a:rPr>
              <a:t>Decide on a selling price. </a:t>
            </a:r>
          </a:p>
          <a:p>
            <a:pPr>
              <a:lnSpc>
                <a:spcPct val="106000"/>
              </a:lnSpc>
              <a:spcBef>
                <a:spcPts val="1600"/>
              </a:spcBef>
              <a:buClr>
                <a:schemeClr val="dk1"/>
              </a:buClr>
              <a:buSzPct val="100000"/>
            </a:pPr>
            <a:r>
              <a:rPr lang="en-US" sz="2000" dirty="0">
                <a:solidFill>
                  <a:schemeClr val="tx1"/>
                </a:solidFill>
              </a:rPr>
              <a:t>Subtract the cost of ingredients. </a:t>
            </a:r>
          </a:p>
          <a:p>
            <a:pPr>
              <a:lnSpc>
                <a:spcPct val="106000"/>
              </a:lnSpc>
              <a:spcBef>
                <a:spcPts val="1600"/>
              </a:spcBef>
              <a:buClr>
                <a:schemeClr val="dk1"/>
              </a:buClr>
              <a:buSzPct val="100000"/>
            </a:pPr>
            <a:r>
              <a:rPr lang="en-US" sz="2000" dirty="0">
                <a:solidFill>
                  <a:schemeClr val="tx1"/>
                </a:solidFill>
              </a:rPr>
              <a:t>What is left is your profit.</a:t>
            </a:r>
          </a:p>
        </p:txBody>
      </p:sp>
      <p:cxnSp>
        <p:nvCxnSpPr>
          <p:cNvPr id="7" name="Straight Connector 6">
            <a:extLst>
              <a:ext uri="{FF2B5EF4-FFF2-40B4-BE49-F238E27FC236}">
                <a16:creationId xmlns:a16="http://schemas.microsoft.com/office/drawing/2014/main" id="{09280138-C0A8-4401-9B95-C46422D1A086}"/>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4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83611B80-4E16-41E7-978A-ABE98B0ABF28}"/>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4104015" y="10"/>
            <a:ext cx="5026701"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a:extLst>
              <a:ext uri="{FF2B5EF4-FFF2-40B4-BE49-F238E27FC236}">
                <a16:creationId xmlns:a16="http://schemas.microsoft.com/office/drawing/2014/main" id="{0764467B-B6E9-471F-ABC5-BD0E0CABB18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01487" y="3493054"/>
            <a:ext cx="5429229" cy="3388965"/>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B1B3BE87-0C8F-4CB4-B146-CF00E3661C61}"/>
              </a:ext>
            </a:extLst>
          </p:cNvPr>
          <p:cNvSpPr/>
          <p:nvPr/>
        </p:nvSpPr>
        <p:spPr>
          <a:xfrm>
            <a:off x="250315" y="571350"/>
            <a:ext cx="4726799"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04ED87AA-AC03-4BB0-8EBE-3D47D2AAFA80}"/>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1CBBC293-2D99-4D94-93D4-338D889E087D}"/>
              </a:ext>
            </a:extLst>
          </p:cNvPr>
          <p:cNvSpPr txBox="1">
            <a:spLocks/>
          </p:cNvSpPr>
          <p:nvPr/>
        </p:nvSpPr>
        <p:spPr>
          <a:xfrm>
            <a:off x="440217" y="703464"/>
            <a:ext cx="4536897"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Promote Your Product</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35759"/>
            <a:ext cx="4641072" cy="4490403"/>
          </a:xfrm>
        </p:spPr>
        <p:txBody>
          <a:bodyPr vert="horz" lIns="91440" tIns="45720" rIns="91440" bIns="45720" rtlCol="0">
            <a:noAutofit/>
          </a:bodyPr>
          <a:lstStyle/>
          <a:p>
            <a:pPr>
              <a:lnSpc>
                <a:spcPct val="106000"/>
              </a:lnSpc>
              <a:spcBef>
                <a:spcPts val="0"/>
              </a:spcBef>
              <a:buClr>
                <a:schemeClr val="dk1"/>
              </a:buClr>
              <a:buSzPct val="100000"/>
            </a:pPr>
            <a:r>
              <a:rPr lang="en-US" sz="2000" dirty="0">
                <a:solidFill>
                  <a:schemeClr val="tx1"/>
                </a:solidFill>
              </a:rPr>
              <a:t>Promotion means telling people about your product. Businesses promote their products.</a:t>
            </a:r>
          </a:p>
          <a:p>
            <a:pPr>
              <a:lnSpc>
                <a:spcPct val="106000"/>
              </a:lnSpc>
              <a:spcBef>
                <a:spcPts val="0"/>
              </a:spcBef>
              <a:buClr>
                <a:schemeClr val="dk1"/>
              </a:buClr>
              <a:buSzPct val="100000"/>
            </a:pPr>
            <a:endParaRPr lang="en-US" sz="2000" dirty="0">
              <a:solidFill>
                <a:schemeClr val="tx1"/>
              </a:solidFill>
            </a:endParaRPr>
          </a:p>
          <a:p>
            <a:pPr>
              <a:lnSpc>
                <a:spcPct val="106000"/>
              </a:lnSpc>
              <a:spcBef>
                <a:spcPts val="0"/>
              </a:spcBef>
              <a:buClr>
                <a:schemeClr val="dk1"/>
              </a:buClr>
              <a:buSzPct val="100000"/>
            </a:pPr>
            <a:r>
              <a:rPr lang="en-US" sz="2000" dirty="0">
                <a:solidFill>
                  <a:schemeClr val="tx1"/>
                </a:solidFill>
              </a:rPr>
              <a:t>Promotion is used to advertise what is good about the product and why it is better than similar products.</a:t>
            </a:r>
          </a:p>
          <a:p>
            <a:pPr>
              <a:lnSpc>
                <a:spcPct val="106000"/>
              </a:lnSpc>
              <a:spcBef>
                <a:spcPts val="0"/>
              </a:spcBef>
              <a:buClr>
                <a:schemeClr val="dk1"/>
              </a:buClr>
              <a:buSzPct val="100000"/>
            </a:pPr>
            <a:endParaRPr lang="en-US" sz="2000" dirty="0">
              <a:solidFill>
                <a:schemeClr val="tx1"/>
              </a:solidFill>
            </a:endParaRPr>
          </a:p>
          <a:p>
            <a:pPr>
              <a:lnSpc>
                <a:spcPct val="106000"/>
              </a:lnSpc>
              <a:spcBef>
                <a:spcPts val="0"/>
              </a:spcBef>
              <a:buClr>
                <a:schemeClr val="dk1"/>
              </a:buClr>
              <a:buSzPct val="100000"/>
            </a:pPr>
            <a:r>
              <a:rPr lang="en-US" sz="2000" dirty="0">
                <a:solidFill>
                  <a:schemeClr val="tx1"/>
                </a:solidFill>
              </a:rPr>
              <a:t>Use promotion to tell customers why they should buy your product.</a:t>
            </a:r>
          </a:p>
          <a:p>
            <a:pPr>
              <a:lnSpc>
                <a:spcPct val="106000"/>
              </a:lnSpc>
              <a:spcBef>
                <a:spcPts val="0"/>
              </a:spcBef>
              <a:buClr>
                <a:schemeClr val="dk1"/>
              </a:buClr>
              <a:buSzPct val="100000"/>
            </a:pPr>
            <a:endParaRPr lang="en-US" sz="2000" dirty="0">
              <a:solidFill>
                <a:schemeClr val="tx1"/>
              </a:solidFill>
            </a:endParaRPr>
          </a:p>
          <a:p>
            <a:pPr>
              <a:lnSpc>
                <a:spcPct val="106000"/>
              </a:lnSpc>
              <a:spcBef>
                <a:spcPts val="0"/>
              </a:spcBef>
              <a:buClr>
                <a:schemeClr val="dk1"/>
              </a:buClr>
              <a:buSzPct val="100000"/>
            </a:pPr>
            <a:r>
              <a:rPr lang="en-US" sz="2000" dirty="0">
                <a:solidFill>
                  <a:schemeClr val="tx1"/>
                </a:solidFill>
              </a:rPr>
              <a:t>How can your businesses promote your product?</a:t>
            </a:r>
          </a:p>
        </p:txBody>
      </p:sp>
    </p:spTree>
    <p:extLst>
      <p:ext uri="{BB962C8B-B14F-4D97-AF65-F5344CB8AC3E}">
        <p14:creationId xmlns:p14="http://schemas.microsoft.com/office/powerpoint/2010/main" val="374092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A96A4246-8597-47FD-90BB-94F669DB08BA}"/>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12" name="Picture 11">
            <a:extLst>
              <a:ext uri="{FF2B5EF4-FFF2-40B4-BE49-F238E27FC236}">
                <a16:creationId xmlns:a16="http://schemas.microsoft.com/office/drawing/2014/main" id="{109DEBB7-EED8-40D8-955C-FC0310251FE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9" name="Freeform: Shape 1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Rounded Corners 14">
            <a:extLst>
              <a:ext uri="{FF2B5EF4-FFF2-40B4-BE49-F238E27FC236}">
                <a16:creationId xmlns:a16="http://schemas.microsoft.com/office/drawing/2014/main" id="{97718311-8474-4D06-BECE-F6AC24249ED0}"/>
              </a:ext>
            </a:extLst>
          </p:cNvPr>
          <p:cNvSpPr/>
          <p:nvPr/>
        </p:nvSpPr>
        <p:spPr>
          <a:xfrm>
            <a:off x="250316" y="571350"/>
            <a:ext cx="4738374" cy="5711201"/>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97018A3F-AFEC-47A8-AD95-4E1CE0928F2B}"/>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3">
            <a:extLst>
              <a:ext uri="{FF2B5EF4-FFF2-40B4-BE49-F238E27FC236}">
                <a16:creationId xmlns:a16="http://schemas.microsoft.com/office/drawing/2014/main" id="{04452BE3-AAEC-4C7C-8C2F-DE3296DD1520}"/>
              </a:ext>
            </a:extLst>
          </p:cNvPr>
          <p:cNvSpPr txBox="1">
            <a:spLocks/>
          </p:cNvSpPr>
          <p:nvPr/>
        </p:nvSpPr>
        <p:spPr>
          <a:xfrm>
            <a:off x="440217" y="703464"/>
            <a:ext cx="4125282"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Method of Promotion</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225193" y="1632926"/>
            <a:ext cx="4853253" cy="4649625"/>
          </a:xfrm>
        </p:spPr>
        <p:txBody>
          <a:bodyPr vert="horz" lIns="91440" tIns="45720" rIns="91440" bIns="45720" rtlCol="0">
            <a:noAutofit/>
          </a:bodyPr>
          <a:lstStyle/>
          <a:p>
            <a:pPr>
              <a:lnSpc>
                <a:spcPct val="125000"/>
              </a:lnSpc>
              <a:spcBef>
                <a:spcPts val="2400"/>
              </a:spcBef>
            </a:pPr>
            <a:r>
              <a:rPr lang="en-US" sz="2000" b="1" dirty="0"/>
              <a:t>Advertising: </a:t>
            </a:r>
            <a:r>
              <a:rPr lang="en-US" sz="2000" dirty="0"/>
              <a:t>magazine ads, posters, flyers, brochures, radio and TV ads, YouTube ads, and social media.</a:t>
            </a:r>
          </a:p>
          <a:p>
            <a:pPr>
              <a:lnSpc>
                <a:spcPct val="125000"/>
              </a:lnSpc>
              <a:spcBef>
                <a:spcPts val="2400"/>
              </a:spcBef>
            </a:pPr>
            <a:r>
              <a:rPr lang="en-US" sz="2000" b="1" dirty="0"/>
              <a:t>Special offers: </a:t>
            </a:r>
            <a:r>
              <a:rPr lang="en-US" sz="2000" dirty="0"/>
              <a:t>price reductions, competitions, and free samples.</a:t>
            </a:r>
          </a:p>
          <a:p>
            <a:pPr>
              <a:lnSpc>
                <a:spcPct val="125000"/>
              </a:lnSpc>
              <a:spcBef>
                <a:spcPts val="2400"/>
              </a:spcBef>
            </a:pPr>
            <a:r>
              <a:rPr lang="en-US" sz="2000" dirty="0"/>
              <a:t>Endorsements by celebrities or people who like your product.</a:t>
            </a:r>
          </a:p>
        </p:txBody>
      </p:sp>
    </p:spTree>
    <p:extLst>
      <p:ext uri="{BB962C8B-B14F-4D97-AF65-F5344CB8AC3E}">
        <p14:creationId xmlns:p14="http://schemas.microsoft.com/office/powerpoint/2010/main" val="150623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A0F93BF-264F-4375-AA68-D6F2FC9E0E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890314A5-BF2A-4EBF-A98E-A9F2CB27C500}"/>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47A3EB5D-3086-4095-BACA-FD671CA3B676}"/>
              </a:ext>
            </a:extLst>
          </p:cNvPr>
          <p:cNvSpPr/>
          <p:nvPr/>
        </p:nvSpPr>
        <p:spPr>
          <a:xfrm>
            <a:off x="250316" y="571350"/>
            <a:ext cx="4726798" cy="57532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19B34168-8612-4C99-9B5F-9756D6A2FF3E}"/>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0E972881-DDCA-4ECC-8430-6667F9993C60}"/>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Food Advertising</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41072" cy="4523718"/>
          </a:xfrm>
        </p:spPr>
        <p:txBody>
          <a:bodyPr vert="horz" lIns="91440" tIns="45720" rIns="91440" bIns="45720" rtlCol="0">
            <a:normAutofit/>
          </a:bodyPr>
          <a:lstStyle/>
          <a:p>
            <a:pPr>
              <a:lnSpc>
                <a:spcPct val="125000"/>
              </a:lnSpc>
              <a:spcBef>
                <a:spcPts val="2400"/>
              </a:spcBef>
            </a:pPr>
            <a:r>
              <a:rPr lang="en-US" sz="2000" dirty="0"/>
              <a:t>Look at the food advertising.</a:t>
            </a:r>
          </a:p>
          <a:p>
            <a:pPr>
              <a:lnSpc>
                <a:spcPct val="125000"/>
              </a:lnSpc>
              <a:spcBef>
                <a:spcPts val="2400"/>
              </a:spcBef>
            </a:pPr>
            <a:r>
              <a:rPr lang="en-US" sz="2000" dirty="0"/>
              <a:t>How do they encourage customers to buy more of their products?</a:t>
            </a:r>
          </a:p>
          <a:p>
            <a:pPr>
              <a:lnSpc>
                <a:spcPct val="125000"/>
              </a:lnSpc>
              <a:spcBef>
                <a:spcPts val="2400"/>
              </a:spcBef>
            </a:pPr>
            <a:r>
              <a:rPr lang="en-US" sz="2000" dirty="0"/>
              <a:t>What makes you want to buy it?</a:t>
            </a:r>
          </a:p>
        </p:txBody>
      </p:sp>
    </p:spTree>
    <p:extLst>
      <p:ext uri="{BB962C8B-B14F-4D97-AF65-F5344CB8AC3E}">
        <p14:creationId xmlns:p14="http://schemas.microsoft.com/office/powerpoint/2010/main" val="351645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4382098" cy="78763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Promoting Your Product</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269781" y="1643087"/>
            <a:ext cx="4783799" cy="4432276"/>
          </a:xfrm>
        </p:spPr>
        <p:txBody>
          <a:bodyPr vert="horz" lIns="91440" tIns="45720" rIns="91440" bIns="45720" rtlCol="0">
            <a:noAutofit/>
          </a:bodyPr>
          <a:lstStyle/>
          <a:p>
            <a:pPr>
              <a:lnSpc>
                <a:spcPct val="125000"/>
              </a:lnSpc>
              <a:spcBef>
                <a:spcPts val="1600"/>
              </a:spcBef>
            </a:pPr>
            <a:r>
              <a:rPr lang="en-US" sz="2000" dirty="0"/>
              <a:t>Design a poster, flyer, or brochure to promote your product. Think about how to appeal to customers and get them to buy your product. You may want to include price, food miles, and nutritional benefits. </a:t>
            </a:r>
          </a:p>
          <a:p>
            <a:pPr>
              <a:lnSpc>
                <a:spcPct val="125000"/>
              </a:lnSpc>
              <a:spcBef>
                <a:spcPts val="1600"/>
              </a:spcBef>
            </a:pPr>
            <a:r>
              <a:rPr lang="en-US" sz="2000" dirty="0"/>
              <a:t>How is your granola bar better than the bar your competitors make? </a:t>
            </a:r>
          </a:p>
          <a:p>
            <a:pPr>
              <a:lnSpc>
                <a:spcPct val="125000"/>
              </a:lnSpc>
              <a:spcBef>
                <a:spcPts val="1600"/>
              </a:spcBef>
            </a:pPr>
            <a:r>
              <a:rPr lang="en-US" sz="2000" dirty="0"/>
              <a:t>Think about any special offers you can use on your advertisement. For example, “Buy one, get one FREE!”</a:t>
            </a:r>
          </a:p>
        </p:txBody>
      </p:sp>
    </p:spTree>
    <p:extLst>
      <p:ext uri="{BB962C8B-B14F-4D97-AF65-F5344CB8AC3E}">
        <p14:creationId xmlns:p14="http://schemas.microsoft.com/office/powerpoint/2010/main" val="174069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7" y="0"/>
            <a:ext cx="5481733" cy="336499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4525321" cy="78763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Perform Your Promotion</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a:lnSpc>
                <a:spcPct val="125000"/>
              </a:lnSpc>
              <a:spcBef>
                <a:spcPts val="2400"/>
              </a:spcBef>
            </a:pPr>
            <a:r>
              <a:rPr lang="en-US" sz="2000" dirty="0"/>
              <a:t>In your groups, plan and perform a television or radio advertisement for your product.</a:t>
            </a:r>
          </a:p>
          <a:p>
            <a:pPr>
              <a:lnSpc>
                <a:spcPct val="125000"/>
              </a:lnSpc>
              <a:spcBef>
                <a:spcPts val="2400"/>
              </a:spcBef>
            </a:pPr>
            <a:r>
              <a:rPr lang="en-US" sz="2000" dirty="0"/>
              <a:t>Think about how to appeal to your customers.</a:t>
            </a:r>
          </a:p>
        </p:txBody>
      </p:sp>
    </p:spTree>
    <p:extLst>
      <p:ext uri="{BB962C8B-B14F-4D97-AF65-F5344CB8AC3E}">
        <p14:creationId xmlns:p14="http://schemas.microsoft.com/office/powerpoint/2010/main" val="282792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46288" y="557137"/>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4375597" cy="78763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Packaging our Product</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a:lnSpc>
                <a:spcPct val="125000"/>
              </a:lnSpc>
              <a:spcBef>
                <a:spcPts val="2400"/>
              </a:spcBef>
            </a:pPr>
            <a:r>
              <a:rPr lang="en-US" sz="2000" dirty="0"/>
              <a:t>Most of food products in supermarkets come in packaging.</a:t>
            </a:r>
          </a:p>
          <a:p>
            <a:pPr>
              <a:lnSpc>
                <a:spcPct val="125000"/>
              </a:lnSpc>
              <a:spcBef>
                <a:spcPts val="2400"/>
              </a:spcBef>
            </a:pPr>
            <a:r>
              <a:rPr lang="en-US" sz="2000" dirty="0"/>
              <a:t>Some packaging can be recycled but a lot of it cannot.</a:t>
            </a:r>
          </a:p>
          <a:p>
            <a:pPr>
              <a:lnSpc>
                <a:spcPct val="125000"/>
              </a:lnSpc>
              <a:spcBef>
                <a:spcPts val="2400"/>
              </a:spcBef>
            </a:pPr>
            <a:r>
              <a:rPr lang="en-US" sz="2000" dirty="0"/>
              <a:t>Lots of our food is packaged in plastic that cannot be recycled and has to go into landfill.</a:t>
            </a:r>
          </a:p>
          <a:p>
            <a:pPr>
              <a:lnSpc>
                <a:spcPct val="125000"/>
              </a:lnSpc>
              <a:spcBef>
                <a:spcPts val="2400"/>
              </a:spcBef>
            </a:pPr>
            <a:r>
              <a:rPr lang="en-US" sz="2000" dirty="0"/>
              <a:t>Plastic packaging can a long time  to decompose! </a:t>
            </a:r>
          </a:p>
        </p:txBody>
      </p:sp>
    </p:spTree>
    <p:extLst>
      <p:ext uri="{BB962C8B-B14F-4D97-AF65-F5344CB8AC3E}">
        <p14:creationId xmlns:p14="http://schemas.microsoft.com/office/powerpoint/2010/main" val="364212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3339</TotalTime>
  <Words>1183</Words>
  <Application>Microsoft Office PowerPoint</Application>
  <PresentationFormat>On-screen Show (4:3)</PresentationFormat>
  <Paragraphs>94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Rounded MT Bold</vt:lpstr>
      <vt:lpstr>Calibri</vt:lpstr>
      <vt:lpstr>IIKLH K+ Arial MT</vt:lpstr>
      <vt:lpstr>Office Theme</vt:lpstr>
      <vt:lpstr>PowerPoint Presentation</vt:lpstr>
      <vt:lpstr>Learning Objectives</vt:lpstr>
      <vt:lpstr>Selling Price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Ratz</dc:creator>
  <cp:lastModifiedBy>Kim Ratz</cp:lastModifiedBy>
  <cp:revision>118</cp:revision>
  <cp:lastPrinted>2022-12-13T20:08:31Z</cp:lastPrinted>
  <dcterms:created xsi:type="dcterms:W3CDTF">2022-06-20T17:57:32Z</dcterms:created>
  <dcterms:modified xsi:type="dcterms:W3CDTF">2023-07-12T16:00:22Z</dcterms:modified>
</cp:coreProperties>
</file>