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12" r:id="rId2"/>
    <p:sldId id="257" r:id="rId3"/>
    <p:sldId id="289" r:id="rId4"/>
    <p:sldId id="290" r:id="rId5"/>
    <p:sldId id="327" r:id="rId6"/>
    <p:sldId id="310" r:id="rId7"/>
    <p:sldId id="325" r:id="rId8"/>
    <p:sldId id="288" r:id="rId9"/>
    <p:sldId id="291" r:id="rId10"/>
    <p:sldId id="328" r:id="rId11"/>
    <p:sldId id="319" r:id="rId12"/>
    <p:sldId id="320" r:id="rId13"/>
    <p:sldId id="32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7A7"/>
    <a:srgbClr val="FF6600"/>
    <a:srgbClr val="F092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889" autoAdjust="0"/>
  </p:normalViewPr>
  <p:slideViewPr>
    <p:cSldViewPr snapToGrid="0">
      <p:cViewPr varScale="1">
        <p:scale>
          <a:sx n="70" d="100"/>
          <a:sy n="70" d="100"/>
        </p:scale>
        <p:origin x="1675" y="4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DED018B-63AE-44BB-B311-756F935CE590}" type="datetimeFigureOut">
              <a:rPr lang="en-CA" smtClean="0"/>
              <a:t>2023-07-12</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52B4D-80B6-452C-A7D7-277FD7B18C08}" type="slidenum">
              <a:rPr lang="en-CA" smtClean="0"/>
              <a:t>‹#›</a:t>
            </a:fld>
            <a:endParaRPr lang="en-CA"/>
          </a:p>
        </p:txBody>
      </p:sp>
    </p:spTree>
    <p:extLst>
      <p:ext uri="{BB962C8B-B14F-4D97-AF65-F5344CB8AC3E}">
        <p14:creationId xmlns:p14="http://schemas.microsoft.com/office/powerpoint/2010/main" val="147037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1152B4D-80B6-452C-A7D7-277FD7B18C08}" type="slidenum">
              <a:rPr lang="en-CA" smtClean="0"/>
              <a:t>1</a:t>
            </a:fld>
            <a:endParaRPr lang="en-CA"/>
          </a:p>
        </p:txBody>
      </p:sp>
    </p:spTree>
    <p:extLst>
      <p:ext uri="{BB962C8B-B14F-4D97-AF65-F5344CB8AC3E}">
        <p14:creationId xmlns:p14="http://schemas.microsoft.com/office/powerpoint/2010/main" val="1173012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Claw Method</a:t>
            </a:r>
          </a:p>
          <a:p>
            <a:pPr marL="171450" indent="-171450">
              <a:lnSpc>
                <a:spcPct val="106000"/>
              </a:lnSpc>
              <a:spcBef>
                <a:spcPts val="1800"/>
              </a:spcBef>
              <a:buClr>
                <a:schemeClr val="dk1"/>
              </a:buClr>
              <a:buSzPct val="100000"/>
              <a:buFont typeface="Arial" panose="020B0604020202020204" pitchFamily="34" charset="0"/>
              <a:buChar char="•"/>
            </a:pPr>
            <a:r>
              <a:rPr lang="en-US" sz="1200" dirty="0">
                <a:solidFill>
                  <a:schemeClr val="tx1"/>
                </a:solidFill>
              </a:rPr>
              <a:t>Before students make their granola bars, use the presentation to model how to safely prepare the ingredients. These slides could also be printed and laminated so that students can refer to them while they work.</a:t>
            </a:r>
          </a:p>
          <a:p>
            <a:pPr marL="171450" indent="-171450">
              <a:lnSpc>
                <a:spcPct val="106000"/>
              </a:lnSpc>
              <a:spcBef>
                <a:spcPts val="1800"/>
              </a:spcBef>
              <a:buClr>
                <a:schemeClr val="dk1"/>
              </a:buClr>
              <a:buSzPct val="100000"/>
              <a:buFont typeface="Arial" panose="020B0604020202020204" pitchFamily="34" charset="0"/>
              <a:buChar char="•"/>
            </a:pPr>
            <a:r>
              <a:rPr lang="en-US" sz="1200" dirty="0">
                <a:solidFill>
                  <a:schemeClr val="tx1"/>
                </a:solidFill>
              </a:rPr>
              <a:t>Instruct your class to start making their recipe. Remind them to take pictures of each of the steps to help them later on in this project when they write down or visualize their recipe. </a:t>
            </a:r>
            <a:endParaRPr lang="en-US" sz="1200" dirty="0">
              <a:solidFill>
                <a:schemeClr val="tx1"/>
              </a:solidFill>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10</a:t>
            </a:fld>
            <a:endParaRPr lang="en-CA"/>
          </a:p>
        </p:txBody>
      </p:sp>
    </p:spTree>
    <p:extLst>
      <p:ext uri="{BB962C8B-B14F-4D97-AF65-F5344CB8AC3E}">
        <p14:creationId xmlns:p14="http://schemas.microsoft.com/office/powerpoint/2010/main" val="3094603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Time to Make our Recipes</a:t>
            </a:r>
            <a:endParaRPr lang="en-CA"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11</a:t>
            </a:fld>
            <a:endParaRPr lang="en-CA"/>
          </a:p>
        </p:txBody>
      </p:sp>
    </p:spTree>
    <p:extLst>
      <p:ext uri="{BB962C8B-B14F-4D97-AF65-F5344CB8AC3E}">
        <p14:creationId xmlns:p14="http://schemas.microsoft.com/office/powerpoint/2010/main" val="1733596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Evaluation</a:t>
            </a:r>
          </a:p>
          <a:p>
            <a:pPr>
              <a:lnSpc>
                <a:spcPct val="125000"/>
              </a:lnSpc>
              <a:spcBef>
                <a:spcPts val="2400"/>
              </a:spcBef>
            </a:pPr>
            <a:r>
              <a:rPr lang="en-US" sz="1200" dirty="0"/>
              <a:t>Once the students have made their product using the recipe, give them the opportunity to evaluate their work using the question prompts on the presentation.</a:t>
            </a:r>
          </a:p>
          <a:p>
            <a:pPr>
              <a:lnSpc>
                <a:spcPct val="125000"/>
              </a:lnSpc>
              <a:spcBef>
                <a:spcPts val="2400"/>
              </a:spcBef>
            </a:pPr>
            <a:endParaRPr lang="en-US" sz="1200" dirty="0"/>
          </a:p>
          <a:p>
            <a:pPr>
              <a:lnSpc>
                <a:spcPct val="125000"/>
              </a:lnSpc>
              <a:spcBef>
                <a:spcPts val="2400"/>
              </a:spcBef>
            </a:pPr>
            <a:r>
              <a:rPr lang="en-US" sz="1200" dirty="0"/>
              <a:t>If they have any changes they would like to make to their recipe, encourage them to write them down after they have tasted and evaluated it.</a:t>
            </a:r>
          </a:p>
          <a:p>
            <a:pPr>
              <a:lnSpc>
                <a:spcPct val="125000"/>
              </a:lnSpc>
              <a:spcBef>
                <a:spcPts val="2400"/>
              </a:spcBef>
            </a:pPr>
            <a:endParaRPr lang="en-US" sz="1200" dirty="0"/>
          </a:p>
          <a:p>
            <a:pPr>
              <a:lnSpc>
                <a:spcPct val="125000"/>
              </a:lnSpc>
              <a:spcBef>
                <a:spcPts val="2400"/>
              </a:spcBef>
            </a:pPr>
            <a:r>
              <a:rPr lang="en-US" sz="1200" dirty="0"/>
              <a:t>Give the students the opportunity to make a full batch of their newly improved granola bar recipe to be sold. </a:t>
            </a:r>
          </a:p>
        </p:txBody>
      </p:sp>
      <p:sp>
        <p:nvSpPr>
          <p:cNvPr id="4" name="Slide Number Placeholder 3"/>
          <p:cNvSpPr>
            <a:spLocks noGrp="1"/>
          </p:cNvSpPr>
          <p:nvPr>
            <p:ph type="sldNum" sz="quarter" idx="5"/>
          </p:nvPr>
        </p:nvSpPr>
        <p:spPr/>
        <p:txBody>
          <a:bodyPr/>
          <a:lstStyle/>
          <a:p>
            <a:fld id="{A1152B4D-80B6-452C-A7D7-277FD7B18C08}" type="slidenum">
              <a:rPr lang="en-CA" smtClean="0"/>
              <a:t>12</a:t>
            </a:fld>
            <a:endParaRPr lang="en-CA"/>
          </a:p>
        </p:txBody>
      </p:sp>
    </p:spTree>
    <p:extLst>
      <p:ext uri="{BB962C8B-B14F-4D97-AF65-F5344CB8AC3E}">
        <p14:creationId xmlns:p14="http://schemas.microsoft.com/office/powerpoint/2010/main" val="100422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Writing Your Recipes</a:t>
            </a:r>
          </a:p>
          <a:p>
            <a:pPr marL="0" indent="0">
              <a:spcBef>
                <a:spcPts val="800"/>
              </a:spcBef>
              <a:buNone/>
            </a:pPr>
            <a:r>
              <a:rPr lang="en-US" dirty="0"/>
              <a:t>Recap the features of a set of instructions and display them using the presentation.</a:t>
            </a:r>
          </a:p>
          <a:p>
            <a:pPr marL="0" indent="0">
              <a:spcBef>
                <a:spcPts val="800"/>
              </a:spcBef>
              <a:buNone/>
            </a:pPr>
            <a:endParaRPr lang="en-US" dirty="0"/>
          </a:p>
          <a:p>
            <a:pPr marL="0" indent="0">
              <a:spcBef>
                <a:spcPts val="800"/>
              </a:spcBef>
              <a:buNone/>
            </a:pPr>
            <a:r>
              <a:rPr lang="en-US" dirty="0"/>
              <a:t>Ask the students to write a detailed set of instructions for their new recipe in child-friendly language.</a:t>
            </a:r>
          </a:p>
          <a:p>
            <a:pPr marL="0" indent="0">
              <a:spcBef>
                <a:spcPts val="800"/>
              </a:spcBef>
              <a:buNone/>
            </a:pPr>
            <a:endParaRPr lang="en-US" dirty="0"/>
          </a:p>
          <a:p>
            <a:pPr marL="0" indent="0">
              <a:spcBef>
                <a:spcPts val="800"/>
              </a:spcBef>
              <a:buNone/>
            </a:pPr>
            <a:r>
              <a:rPr lang="en-US" dirty="0"/>
              <a:t>The students could then use the ‘</a:t>
            </a:r>
            <a:r>
              <a:rPr lang="en-US" dirty="0" err="1"/>
              <a:t>Comicbook</a:t>
            </a:r>
            <a:r>
              <a:rPr lang="en-US" dirty="0"/>
              <a:t>!’ iPad application to make a visual guide to making granola bars. They could include their photographs of each stage of the making and add captions, speech bubbles, thought bubbles, stickers, and filters to enhance their work.</a:t>
            </a:r>
          </a:p>
          <a:p>
            <a:pPr marL="0" indent="0">
              <a:spcBef>
                <a:spcPts val="800"/>
              </a:spcBef>
              <a:buNone/>
            </a:pPr>
            <a:endParaRPr lang="en-US" dirty="0"/>
          </a:p>
          <a:p>
            <a:pPr marL="0" indent="0">
              <a:spcBef>
                <a:spcPts val="800"/>
              </a:spcBef>
              <a:buNone/>
            </a:pPr>
            <a:r>
              <a:rPr lang="en-US" dirty="0"/>
              <a:t>As an extension, they could also use a green screen iPad application such as ‘</a:t>
            </a:r>
            <a:r>
              <a:rPr lang="en-US" dirty="0" err="1"/>
              <a:t>DoInk</a:t>
            </a:r>
            <a:r>
              <a:rPr lang="en-US" dirty="0"/>
              <a:t>’ to create a cooking show. The students could star as TV chefs creating granola bars, and talking about what they have learned along the way, e.g. kitchen safety, where the ingredients have come from etc.</a:t>
            </a:r>
          </a:p>
        </p:txBody>
      </p:sp>
      <p:sp>
        <p:nvSpPr>
          <p:cNvPr id="4" name="Slide Number Placeholder 3"/>
          <p:cNvSpPr>
            <a:spLocks noGrp="1"/>
          </p:cNvSpPr>
          <p:nvPr>
            <p:ph type="sldNum" sz="quarter" idx="5"/>
          </p:nvPr>
        </p:nvSpPr>
        <p:spPr/>
        <p:txBody>
          <a:bodyPr/>
          <a:lstStyle/>
          <a:p>
            <a:fld id="{A1152B4D-80B6-452C-A7D7-277FD7B18C08}" type="slidenum">
              <a:rPr lang="en-CA" smtClean="0"/>
              <a:t>13</a:t>
            </a:fld>
            <a:endParaRPr lang="en-CA"/>
          </a:p>
        </p:txBody>
      </p:sp>
    </p:spTree>
    <p:extLst>
      <p:ext uri="{BB962C8B-B14F-4D97-AF65-F5344CB8AC3E}">
        <p14:creationId xmlns:p14="http://schemas.microsoft.com/office/powerpoint/2010/main" val="2521171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Learning Objectives</a:t>
            </a:r>
          </a:p>
          <a:p>
            <a:pPr marL="171450" indent="-171450">
              <a:lnSpc>
                <a:spcPct val="100000"/>
              </a:lnSpc>
              <a:spcBef>
                <a:spcPts val="2400"/>
              </a:spcBef>
              <a:buFont typeface="Arial" panose="020B0604020202020204" pitchFamily="34" charset="0"/>
              <a:buChar char="•"/>
            </a:pPr>
            <a:r>
              <a:rPr lang="en-US" dirty="0"/>
              <a:t>Produce granola bars to sell in a farm store.</a:t>
            </a:r>
          </a:p>
          <a:p>
            <a:pPr marL="171450" indent="-171450">
              <a:lnSpc>
                <a:spcPct val="100000"/>
              </a:lnSpc>
              <a:spcBef>
                <a:spcPts val="2400"/>
              </a:spcBef>
              <a:buFont typeface="Arial" panose="020B0604020202020204" pitchFamily="34" charset="0"/>
              <a:buChar char="•"/>
            </a:pPr>
            <a:r>
              <a:rPr lang="en-US" dirty="0"/>
              <a:t>Prepare ingredients safely.</a:t>
            </a:r>
          </a:p>
          <a:p>
            <a:pPr marL="171450" indent="-171450">
              <a:lnSpc>
                <a:spcPct val="100000"/>
              </a:lnSpc>
              <a:spcBef>
                <a:spcPts val="2400"/>
              </a:spcBef>
              <a:buFont typeface="Arial" panose="020B0604020202020204" pitchFamily="34" charset="0"/>
              <a:buChar char="•"/>
            </a:pPr>
            <a:r>
              <a:rPr lang="en-US" dirty="0"/>
              <a:t>Measure ingredients and read scales accurately.</a:t>
            </a:r>
          </a:p>
          <a:p>
            <a:pPr marL="171450" indent="-171450">
              <a:lnSpc>
                <a:spcPct val="100000"/>
              </a:lnSpc>
              <a:spcBef>
                <a:spcPts val="2400"/>
              </a:spcBef>
              <a:buFont typeface="Arial" panose="020B0604020202020204" pitchFamily="34" charset="0"/>
              <a:buChar char="•"/>
            </a:pPr>
            <a:r>
              <a:rPr lang="en-US" dirty="0"/>
              <a:t>Use fractions to halve the required ingredients.</a:t>
            </a:r>
          </a:p>
          <a:p>
            <a:pPr marL="171450" indent="-171450">
              <a:lnSpc>
                <a:spcPct val="100000"/>
              </a:lnSpc>
              <a:spcBef>
                <a:spcPts val="2400"/>
              </a:spcBef>
              <a:buFont typeface="Arial" panose="020B0604020202020204" pitchFamily="34" charset="0"/>
              <a:buChar char="•"/>
            </a:pPr>
            <a:r>
              <a:rPr lang="en-US" dirty="0"/>
              <a:t>Write instructions.</a:t>
            </a:r>
            <a:endParaRPr lang="en-CA" dirty="0"/>
          </a:p>
        </p:txBody>
      </p:sp>
      <p:sp>
        <p:nvSpPr>
          <p:cNvPr id="4" name="Slide Number Placeholder 3"/>
          <p:cNvSpPr>
            <a:spLocks noGrp="1"/>
          </p:cNvSpPr>
          <p:nvPr>
            <p:ph type="sldNum" sz="quarter" idx="5"/>
          </p:nvPr>
        </p:nvSpPr>
        <p:spPr/>
        <p:txBody>
          <a:bodyPr/>
          <a:lstStyle/>
          <a:p>
            <a:fld id="{A1152B4D-80B6-452C-A7D7-277FD7B18C08}" type="slidenum">
              <a:rPr lang="en-CA" smtClean="0"/>
              <a:t>2</a:t>
            </a:fld>
            <a:endParaRPr lang="en-CA"/>
          </a:p>
        </p:txBody>
      </p:sp>
    </p:spTree>
    <p:extLst>
      <p:ext uri="{BB962C8B-B14F-4D97-AF65-F5344CB8AC3E}">
        <p14:creationId xmlns:p14="http://schemas.microsoft.com/office/powerpoint/2010/main" val="85083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Get Ready to Cook!</a:t>
            </a:r>
          </a:p>
          <a:p>
            <a:pPr marL="171450" indent="-171450">
              <a:lnSpc>
                <a:spcPct val="125000"/>
              </a:lnSpc>
              <a:spcBef>
                <a:spcPts val="2400"/>
              </a:spcBef>
              <a:buFont typeface="Arial" panose="020B0604020202020204" pitchFamily="34" charset="0"/>
              <a:buChar char="•"/>
            </a:pPr>
            <a:r>
              <a:rPr lang="en-US" sz="1200" dirty="0"/>
              <a:t>Explain that before we can begin preparing our food products, we need to wash our hands thoroughly with soap and water, tie back long hair, roll up our sleeves, put on an apron, and clean our work surfaces.</a:t>
            </a:r>
            <a:endParaRPr lang="en-CA"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3</a:t>
            </a:fld>
            <a:endParaRPr lang="en-CA"/>
          </a:p>
        </p:txBody>
      </p:sp>
    </p:spTree>
    <p:extLst>
      <p:ext uri="{BB962C8B-B14F-4D97-AF65-F5344CB8AC3E}">
        <p14:creationId xmlns:p14="http://schemas.microsoft.com/office/powerpoint/2010/main" val="1739560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Safety in the Kitchen</a:t>
            </a:r>
          </a:p>
          <a:p>
            <a:pPr marL="171450" indent="-171450">
              <a:lnSpc>
                <a:spcPct val="125000"/>
              </a:lnSpc>
              <a:spcBef>
                <a:spcPts val="2400"/>
              </a:spcBef>
              <a:buFont typeface="Arial" panose="020B0604020202020204" pitchFamily="34" charset="0"/>
              <a:buChar char="•"/>
            </a:pPr>
            <a:r>
              <a:rPr lang="en-US" sz="1200" dirty="0"/>
              <a:t>Ask the students to look around the room and spot the potential hazards, e.g. sharp knives, peelers, graters, hot ovens, pans, liquids, or foods that have spilled. </a:t>
            </a:r>
          </a:p>
          <a:p>
            <a:pPr marL="171450" indent="-171450">
              <a:lnSpc>
                <a:spcPct val="125000"/>
              </a:lnSpc>
              <a:spcBef>
                <a:spcPts val="2400"/>
              </a:spcBef>
              <a:buFont typeface="Arial" panose="020B0604020202020204" pitchFamily="34" charset="0"/>
              <a:buChar char="•"/>
            </a:pPr>
            <a:r>
              <a:rPr lang="en-US" sz="1200" dirty="0"/>
              <a:t>Take feedback and make sure the student’s attention is drawn to the hazards before they begin preparing their products.</a:t>
            </a:r>
          </a:p>
        </p:txBody>
      </p:sp>
      <p:sp>
        <p:nvSpPr>
          <p:cNvPr id="4" name="Slide Number Placeholder 3"/>
          <p:cNvSpPr>
            <a:spLocks noGrp="1"/>
          </p:cNvSpPr>
          <p:nvPr>
            <p:ph type="sldNum" sz="quarter" idx="5"/>
          </p:nvPr>
        </p:nvSpPr>
        <p:spPr/>
        <p:txBody>
          <a:bodyPr/>
          <a:lstStyle/>
          <a:p>
            <a:fld id="{A1152B4D-80B6-452C-A7D7-277FD7B18C08}" type="slidenum">
              <a:rPr lang="en-CA" smtClean="0"/>
              <a:t>4</a:t>
            </a:fld>
            <a:endParaRPr lang="en-CA"/>
          </a:p>
        </p:txBody>
      </p:sp>
    </p:spTree>
    <p:extLst>
      <p:ext uri="{BB962C8B-B14F-4D97-AF65-F5344CB8AC3E}">
        <p14:creationId xmlns:p14="http://schemas.microsoft.com/office/powerpoint/2010/main" val="1430965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Testing the Recipe</a:t>
            </a:r>
          </a:p>
          <a:p>
            <a:pPr marL="171450" indent="-171450">
              <a:lnSpc>
                <a:spcPct val="125000"/>
              </a:lnSpc>
              <a:spcBef>
                <a:spcPts val="2400"/>
              </a:spcBef>
              <a:buFont typeface="Arial" panose="020B0604020202020204" pitchFamily="34" charset="0"/>
              <a:buChar char="•"/>
            </a:pPr>
            <a:r>
              <a:rPr lang="en-US" sz="1200" dirty="0"/>
              <a:t>Ask students what we need to do if we wanted to make half of the amount on the recipe so that we can test and adapt it before making a final batch.</a:t>
            </a:r>
          </a:p>
          <a:p>
            <a:pPr marL="171450" indent="-171450">
              <a:lnSpc>
                <a:spcPct val="125000"/>
              </a:lnSpc>
              <a:spcBef>
                <a:spcPts val="2400"/>
              </a:spcBef>
              <a:buFont typeface="Arial" panose="020B0604020202020204" pitchFamily="34" charset="0"/>
              <a:buChar char="•"/>
            </a:pPr>
            <a:r>
              <a:rPr lang="en-US" sz="1200" dirty="0"/>
              <a:t>Agree that all the ingredients need to be divided by two and model the method you would like the students to use and then allow time for them to complete this.</a:t>
            </a:r>
          </a:p>
        </p:txBody>
      </p:sp>
      <p:sp>
        <p:nvSpPr>
          <p:cNvPr id="4" name="Slide Number Placeholder 3"/>
          <p:cNvSpPr>
            <a:spLocks noGrp="1"/>
          </p:cNvSpPr>
          <p:nvPr>
            <p:ph type="sldNum" sz="quarter" idx="5"/>
          </p:nvPr>
        </p:nvSpPr>
        <p:spPr/>
        <p:txBody>
          <a:bodyPr/>
          <a:lstStyle/>
          <a:p>
            <a:fld id="{A1152B4D-80B6-452C-A7D7-277FD7B18C08}" type="slidenum">
              <a:rPr lang="en-CA" smtClean="0"/>
              <a:t>5</a:t>
            </a:fld>
            <a:endParaRPr lang="en-CA"/>
          </a:p>
        </p:txBody>
      </p:sp>
    </p:spTree>
    <p:extLst>
      <p:ext uri="{BB962C8B-B14F-4D97-AF65-F5344CB8AC3E}">
        <p14:creationId xmlns:p14="http://schemas.microsoft.com/office/powerpoint/2010/main" val="1106445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rPr>
              <a:t>Measuring Accurately</a:t>
            </a:r>
          </a:p>
          <a:p>
            <a:pPr marL="171450" indent="-171450">
              <a:lnSpc>
                <a:spcPct val="106000"/>
              </a:lnSpc>
              <a:spcBef>
                <a:spcPts val="1800"/>
              </a:spcBef>
              <a:buClr>
                <a:schemeClr val="dk1"/>
              </a:buClr>
              <a:buSzPts val="1800"/>
              <a:buFont typeface="Arial" panose="020B0604020202020204" pitchFamily="34" charset="0"/>
              <a:buChar char="•"/>
            </a:pPr>
            <a:r>
              <a:rPr lang="en-US" sz="1200" dirty="0">
                <a:solidFill>
                  <a:schemeClr val="tx1"/>
                </a:solidFill>
              </a:rPr>
              <a:t>Model how to measure liquid ingredients accurately using a measuring cup.</a:t>
            </a:r>
          </a:p>
          <a:p>
            <a:pPr marL="171450" indent="-171450">
              <a:lnSpc>
                <a:spcPct val="106000"/>
              </a:lnSpc>
              <a:spcBef>
                <a:spcPts val="1800"/>
              </a:spcBef>
              <a:buClr>
                <a:schemeClr val="dk1"/>
              </a:buClr>
              <a:buSzPts val="1800"/>
              <a:buFont typeface="Arial" panose="020B0604020202020204" pitchFamily="34" charset="0"/>
              <a:buChar char="•"/>
            </a:pPr>
            <a:r>
              <a:rPr lang="en-US" sz="1200" dirty="0">
                <a:solidFill>
                  <a:schemeClr val="tx1"/>
                </a:solidFill>
              </a:rPr>
              <a:t>Model how to estimate the amount of dry ingredients needed and then measure them accurately using weighing scales. </a:t>
            </a:r>
          </a:p>
          <a:p>
            <a:pPr marL="171450" indent="-171450">
              <a:lnSpc>
                <a:spcPct val="106000"/>
              </a:lnSpc>
              <a:spcBef>
                <a:spcPts val="1800"/>
              </a:spcBef>
              <a:buClr>
                <a:schemeClr val="dk1"/>
              </a:buClr>
              <a:buSzPts val="1800"/>
              <a:buFont typeface="Arial" panose="020B0604020202020204" pitchFamily="34" charset="0"/>
              <a:buChar char="•"/>
            </a:pPr>
            <a:r>
              <a:rPr lang="en-US" sz="1200" dirty="0">
                <a:solidFill>
                  <a:schemeClr val="tx1"/>
                </a:solidFill>
              </a:rPr>
              <a:t>Ask students to estimate the amount of dry ingredients they would need before measuring it accurately.</a:t>
            </a:r>
          </a:p>
          <a:p>
            <a:pPr marL="171450" indent="-171450">
              <a:lnSpc>
                <a:spcPct val="106000"/>
              </a:lnSpc>
              <a:spcBef>
                <a:spcPts val="1800"/>
              </a:spcBef>
              <a:buClr>
                <a:schemeClr val="dk1"/>
              </a:buClr>
              <a:buSzPts val="1800"/>
              <a:buFont typeface="Arial" panose="020B0604020202020204" pitchFamily="34" charset="0"/>
              <a:buChar char="•"/>
            </a:pPr>
            <a:r>
              <a:rPr lang="en-US" sz="1200" dirty="0">
                <a:solidFill>
                  <a:schemeClr val="tx1"/>
                </a:solidFill>
              </a:rPr>
              <a:t>Remind students to take a photo of each stage of making their recipe.</a:t>
            </a:r>
            <a:endParaRPr lang="en-CA"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6</a:t>
            </a:fld>
            <a:endParaRPr lang="en-CA"/>
          </a:p>
        </p:txBody>
      </p:sp>
    </p:spTree>
    <p:extLst>
      <p:ext uri="{BB962C8B-B14F-4D97-AF65-F5344CB8AC3E}">
        <p14:creationId xmlns:p14="http://schemas.microsoft.com/office/powerpoint/2010/main" val="4205100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rPr>
              <a:t>Measuring Accurately</a:t>
            </a:r>
          </a:p>
          <a:p>
            <a:pPr marL="171450" indent="-171450">
              <a:lnSpc>
                <a:spcPct val="106000"/>
              </a:lnSpc>
              <a:spcBef>
                <a:spcPts val="1800"/>
              </a:spcBef>
              <a:buClr>
                <a:schemeClr val="dk1"/>
              </a:buClr>
              <a:buSzPts val="1800"/>
              <a:buFont typeface="Arial" panose="020B0604020202020204" pitchFamily="34" charset="0"/>
              <a:buChar char="•"/>
            </a:pPr>
            <a:r>
              <a:rPr lang="en-US" sz="1200" dirty="0">
                <a:solidFill>
                  <a:schemeClr val="tx1"/>
                </a:solidFill>
              </a:rPr>
              <a:t>Model how to measure liquid ingredients accurately using a measuring cup.</a:t>
            </a:r>
          </a:p>
          <a:p>
            <a:pPr marL="171450" indent="-171450">
              <a:lnSpc>
                <a:spcPct val="106000"/>
              </a:lnSpc>
              <a:spcBef>
                <a:spcPts val="1800"/>
              </a:spcBef>
              <a:buClr>
                <a:schemeClr val="dk1"/>
              </a:buClr>
              <a:buSzPts val="1800"/>
              <a:buFont typeface="Arial" panose="020B0604020202020204" pitchFamily="34" charset="0"/>
              <a:buChar char="•"/>
            </a:pPr>
            <a:r>
              <a:rPr lang="en-US" sz="1200" dirty="0">
                <a:solidFill>
                  <a:schemeClr val="tx1"/>
                </a:solidFill>
              </a:rPr>
              <a:t>Model how to estimate the amount of dry ingredients needed and then measure them accurately using weighing scales. </a:t>
            </a:r>
          </a:p>
          <a:p>
            <a:pPr marL="171450" indent="-171450">
              <a:lnSpc>
                <a:spcPct val="106000"/>
              </a:lnSpc>
              <a:spcBef>
                <a:spcPts val="1800"/>
              </a:spcBef>
              <a:buClr>
                <a:schemeClr val="dk1"/>
              </a:buClr>
              <a:buSzPts val="1800"/>
              <a:buFont typeface="Arial" panose="020B0604020202020204" pitchFamily="34" charset="0"/>
              <a:buChar char="•"/>
            </a:pPr>
            <a:r>
              <a:rPr lang="en-US" sz="1200" dirty="0">
                <a:solidFill>
                  <a:schemeClr val="tx1"/>
                </a:solidFill>
              </a:rPr>
              <a:t>Ask students to estimate the amount of dry ingredients they would need before measuring it accurately.</a:t>
            </a:r>
          </a:p>
          <a:p>
            <a:pPr marL="171450" indent="-171450">
              <a:lnSpc>
                <a:spcPct val="106000"/>
              </a:lnSpc>
              <a:spcBef>
                <a:spcPts val="1800"/>
              </a:spcBef>
              <a:buClr>
                <a:schemeClr val="dk1"/>
              </a:buClr>
              <a:buSzPts val="1800"/>
              <a:buFont typeface="Arial" panose="020B0604020202020204" pitchFamily="34" charset="0"/>
              <a:buChar char="•"/>
            </a:pPr>
            <a:r>
              <a:rPr lang="en-US" sz="1200" dirty="0">
                <a:solidFill>
                  <a:schemeClr val="tx1"/>
                </a:solidFill>
              </a:rPr>
              <a:t>Remind students to take a photo of each stage of making their recipe.</a:t>
            </a:r>
            <a:endParaRPr lang="en-CA"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7</a:t>
            </a:fld>
            <a:endParaRPr lang="en-CA"/>
          </a:p>
        </p:txBody>
      </p:sp>
    </p:spTree>
    <p:extLst>
      <p:ext uri="{BB962C8B-B14F-4D97-AF65-F5344CB8AC3E}">
        <p14:creationId xmlns:p14="http://schemas.microsoft.com/office/powerpoint/2010/main" val="333278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Knife Safety</a:t>
            </a:r>
          </a:p>
          <a:p>
            <a:pPr marL="171450" indent="-171450">
              <a:lnSpc>
                <a:spcPct val="106000"/>
              </a:lnSpc>
              <a:spcBef>
                <a:spcPts val="1800"/>
              </a:spcBef>
              <a:buClr>
                <a:schemeClr val="dk1"/>
              </a:buClr>
              <a:buSzPct val="100000"/>
              <a:buFont typeface="Arial" panose="020B0604020202020204" pitchFamily="34" charset="0"/>
              <a:buChar char="•"/>
            </a:pPr>
            <a:r>
              <a:rPr lang="en-US" sz="1200" dirty="0">
                <a:solidFill>
                  <a:schemeClr val="tx1"/>
                </a:solidFill>
              </a:rPr>
              <a:t>Before students make their granola bars, use the presentation to model how to safely prepare the ingredients. These slides could also be printed and laminated so that students can refer to them while they work.</a:t>
            </a:r>
          </a:p>
          <a:p>
            <a:pPr marL="171450" indent="-171450">
              <a:lnSpc>
                <a:spcPct val="106000"/>
              </a:lnSpc>
              <a:spcBef>
                <a:spcPts val="1800"/>
              </a:spcBef>
              <a:buClr>
                <a:schemeClr val="dk1"/>
              </a:buClr>
              <a:buSzPct val="100000"/>
              <a:buFont typeface="Arial" panose="020B0604020202020204" pitchFamily="34" charset="0"/>
              <a:buChar char="•"/>
            </a:pPr>
            <a:r>
              <a:rPr lang="en-US" sz="1200" dirty="0">
                <a:solidFill>
                  <a:schemeClr val="tx1"/>
                </a:solidFill>
              </a:rPr>
              <a:t>Instruct your class to start making their recipe. Remind them to take pictures of each of the steps to help them later on in this project when they write down or visualize their recipe. </a:t>
            </a:r>
            <a:endParaRPr lang="en-US" sz="1200" dirty="0">
              <a:solidFill>
                <a:schemeClr val="tx1"/>
              </a:solidFill>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8</a:t>
            </a:fld>
            <a:endParaRPr lang="en-CA"/>
          </a:p>
        </p:txBody>
      </p:sp>
    </p:spTree>
    <p:extLst>
      <p:ext uri="{BB962C8B-B14F-4D97-AF65-F5344CB8AC3E}">
        <p14:creationId xmlns:p14="http://schemas.microsoft.com/office/powerpoint/2010/main" val="4223323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Bridge Method</a:t>
            </a:r>
          </a:p>
          <a:p>
            <a:pPr marL="171450" indent="-171450">
              <a:lnSpc>
                <a:spcPct val="106000"/>
              </a:lnSpc>
              <a:spcBef>
                <a:spcPts val="1800"/>
              </a:spcBef>
              <a:buClr>
                <a:schemeClr val="dk1"/>
              </a:buClr>
              <a:buSzPct val="100000"/>
              <a:buFont typeface="Arial" panose="020B0604020202020204" pitchFamily="34" charset="0"/>
              <a:buChar char="•"/>
            </a:pPr>
            <a:r>
              <a:rPr lang="en-US" sz="1200" dirty="0">
                <a:solidFill>
                  <a:schemeClr val="tx1"/>
                </a:solidFill>
              </a:rPr>
              <a:t>Before students make their granola bars, use the presentation to model how to safely prepare the ingredients. These slides could also be printed and laminated so that students can refer to them while they work.</a:t>
            </a:r>
          </a:p>
          <a:p>
            <a:pPr marL="171450" indent="-171450">
              <a:lnSpc>
                <a:spcPct val="106000"/>
              </a:lnSpc>
              <a:spcBef>
                <a:spcPts val="1800"/>
              </a:spcBef>
              <a:buClr>
                <a:schemeClr val="dk1"/>
              </a:buClr>
              <a:buSzPct val="100000"/>
              <a:buFont typeface="Arial" panose="020B0604020202020204" pitchFamily="34" charset="0"/>
              <a:buChar char="•"/>
            </a:pPr>
            <a:r>
              <a:rPr lang="en-US" sz="1200" dirty="0">
                <a:solidFill>
                  <a:schemeClr val="tx1"/>
                </a:solidFill>
              </a:rPr>
              <a:t>Instruct your class to start making their recipe. Remind them to take pictures of each of the steps to help them later on in this project when they write down or visualize their recipe. </a:t>
            </a:r>
            <a:endParaRPr lang="en-US" sz="1200" dirty="0">
              <a:solidFill>
                <a:schemeClr val="tx1"/>
              </a:solidFill>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9</a:t>
            </a:fld>
            <a:endParaRPr lang="en-CA"/>
          </a:p>
        </p:txBody>
      </p:sp>
    </p:spTree>
    <p:extLst>
      <p:ext uri="{BB962C8B-B14F-4D97-AF65-F5344CB8AC3E}">
        <p14:creationId xmlns:p14="http://schemas.microsoft.com/office/powerpoint/2010/main" val="2145546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C9B0BE-9E87-408E-BE07-3C11D8827F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203" b="15599"/>
          <a:stretch/>
        </p:blipFill>
        <p:spPr>
          <a:xfrm>
            <a:off x="787136" y="230794"/>
            <a:ext cx="7550870" cy="4145330"/>
          </a:xfrm>
          <a:prstGeom prst="rect">
            <a:avLst/>
          </a:prstGeom>
        </p:spPr>
      </p:pic>
      <p:sp>
        <p:nvSpPr>
          <p:cNvPr id="7" name="Rectangle 6">
            <a:extLst>
              <a:ext uri="{FF2B5EF4-FFF2-40B4-BE49-F238E27FC236}">
                <a16:creationId xmlns:a16="http://schemas.microsoft.com/office/drawing/2014/main" id="{9491AEFB-B151-492A-9947-CBE4C4DBC9F3}"/>
              </a:ext>
            </a:extLst>
          </p:cNvPr>
          <p:cNvSpPr/>
          <p:nvPr userDrawn="1"/>
        </p:nvSpPr>
        <p:spPr>
          <a:xfrm>
            <a:off x="685801" y="4694549"/>
            <a:ext cx="7822480" cy="1112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ontent Placeholder 2">
            <a:extLst>
              <a:ext uri="{FF2B5EF4-FFF2-40B4-BE49-F238E27FC236}">
                <a16:creationId xmlns:a16="http://schemas.microsoft.com/office/drawing/2014/main" id="{B2E2E68F-9FB4-44AC-964F-4A19EFB514AD}"/>
              </a:ext>
            </a:extLst>
          </p:cNvPr>
          <p:cNvSpPr>
            <a:spLocks noGrp="1"/>
          </p:cNvSpPr>
          <p:nvPr>
            <p:ph idx="1" hasCustomPrompt="1"/>
          </p:nvPr>
        </p:nvSpPr>
        <p:spPr>
          <a:xfrm>
            <a:off x="823076" y="4925564"/>
            <a:ext cx="7588577" cy="796506"/>
          </a:xfrm>
        </p:spPr>
        <p:txBody>
          <a:bodyPr>
            <a:normAutofit/>
          </a:bodyPr>
          <a:lstStyle>
            <a:lvl1pPr marL="0" indent="0" algn="ctr">
              <a:buNone/>
              <a:defRPr sz="2800">
                <a:solidFill>
                  <a:schemeClr val="accent6"/>
                </a:solidFill>
                <a:latin typeface="Arial Rounded MT Bold" panose="020F0704030504030204" pitchFamily="34" charset="0"/>
              </a:defRPr>
            </a:lvl1pPr>
            <a:lvl2pPr>
              <a:defRPr>
                <a:latin typeface="Arial Rounded MT Bold" panose="020F0704030504030204" pitchFamily="34" charset="0"/>
              </a:defRPr>
            </a:lvl2pPr>
            <a:lvl3pPr>
              <a:defRPr>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err="1"/>
              <a:t>Xxxxxxxxx</a:t>
            </a:r>
            <a:r>
              <a:rPr lang="en-US" dirty="0"/>
              <a:t> x </a:t>
            </a:r>
            <a:r>
              <a:rPr lang="en-US" dirty="0" err="1"/>
              <a:t>xxxxxx</a:t>
            </a:r>
            <a:r>
              <a:rPr lang="en-US" dirty="0"/>
              <a:t> </a:t>
            </a:r>
            <a:r>
              <a:rPr lang="en-US" dirty="0" err="1"/>
              <a:t>xxxxx</a:t>
            </a:r>
            <a:endParaRPr lang="en-US" dirty="0"/>
          </a:p>
        </p:txBody>
      </p:sp>
      <p:sp>
        <p:nvSpPr>
          <p:cNvPr id="9" name="Content Placeholder 2">
            <a:extLst>
              <a:ext uri="{FF2B5EF4-FFF2-40B4-BE49-F238E27FC236}">
                <a16:creationId xmlns:a16="http://schemas.microsoft.com/office/drawing/2014/main" id="{41CB7407-2DED-4D80-A275-67583C793BD1}"/>
              </a:ext>
            </a:extLst>
          </p:cNvPr>
          <p:cNvSpPr>
            <a:spLocks noGrp="1"/>
          </p:cNvSpPr>
          <p:nvPr>
            <p:ph idx="11" hasCustomPrompt="1"/>
          </p:nvPr>
        </p:nvSpPr>
        <p:spPr>
          <a:xfrm>
            <a:off x="685801" y="5953085"/>
            <a:ext cx="917346" cy="627080"/>
          </a:xfrm>
        </p:spPr>
        <p:txBody>
          <a:bodyPr>
            <a:normAutofit/>
          </a:bodyPr>
          <a:lstStyle>
            <a:lvl1pPr marL="0" indent="0">
              <a:buNone/>
              <a:defRPr sz="1600"/>
            </a:lvl1pPr>
          </a:lstStyle>
          <a:p>
            <a:pPr>
              <a:lnSpc>
                <a:spcPct val="150000"/>
              </a:lnSpc>
              <a:spcBef>
                <a:spcPts val="2400"/>
              </a:spcBef>
            </a:pPr>
            <a:r>
              <a:rPr lang="en-US" dirty="0"/>
              <a:t>G3S08</a:t>
            </a:r>
            <a:endParaRPr lang="en-CA" dirty="0"/>
          </a:p>
        </p:txBody>
      </p:sp>
    </p:spTree>
    <p:extLst>
      <p:ext uri="{BB962C8B-B14F-4D97-AF65-F5344CB8AC3E}">
        <p14:creationId xmlns:p14="http://schemas.microsoft.com/office/powerpoint/2010/main" val="183305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307F5BE-1879-4F76-AFC2-5CF1AB16A7D9}"/>
              </a:ext>
            </a:extLst>
          </p:cNvPr>
          <p:cNvSpPr/>
          <p:nvPr userDrawn="1"/>
        </p:nvSpPr>
        <p:spPr>
          <a:xfrm>
            <a:off x="638076" y="355699"/>
            <a:ext cx="7877274" cy="5884846"/>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80388" y="556184"/>
            <a:ext cx="5938887" cy="778208"/>
          </a:xfrm>
        </p:spPr>
        <p:txBody>
          <a:bodyPr>
            <a:normAutofit/>
          </a:bodyPr>
          <a:lstStyle>
            <a:lvl1pPr algn="l">
              <a:defRPr sz="3200">
                <a:solidFill>
                  <a:srgbClr val="FF6600"/>
                </a:solidFill>
                <a:latin typeface="Arial Rounded MT Bold" panose="020F0704030504030204" pitchFamily="34" charset="0"/>
              </a:defRPr>
            </a:lvl1pPr>
          </a:lstStyle>
          <a:p>
            <a:r>
              <a:rPr lang="en-US" dirty="0"/>
              <a:t>Click to edit Master title style</a:t>
            </a:r>
          </a:p>
        </p:txBody>
      </p:sp>
      <p:sp>
        <p:nvSpPr>
          <p:cNvPr id="3" name="Content Placeholder 2"/>
          <p:cNvSpPr>
            <a:spLocks noGrp="1"/>
          </p:cNvSpPr>
          <p:nvPr>
            <p:ph idx="1"/>
          </p:nvPr>
        </p:nvSpPr>
        <p:spPr>
          <a:xfrm>
            <a:off x="980388" y="1343735"/>
            <a:ext cx="7418895" cy="4736554"/>
          </a:xfrm>
        </p:spPr>
        <p:txBody>
          <a:bodyPr/>
          <a:lstStyle>
            <a:lvl1pPr>
              <a:defRPr sz="2400">
                <a:latin typeface="Arial Rounded MT Bold" panose="020F0704030504030204" pitchFamily="34" charset="0"/>
              </a:defRPr>
            </a:lvl1pPr>
            <a:lvl2pPr>
              <a:defRPr>
                <a:latin typeface="Arial Rounded MT Bold" panose="020F0704030504030204" pitchFamily="34" charset="0"/>
              </a:defRPr>
            </a:lvl2pPr>
            <a:lvl3pPr>
              <a:defRPr>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5777FFD-47FF-46B5-9557-294CEE911C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203" b="15599"/>
          <a:stretch/>
        </p:blipFill>
        <p:spPr>
          <a:xfrm>
            <a:off x="6729439" y="8828"/>
            <a:ext cx="2414561" cy="1325563"/>
          </a:xfrm>
          <a:prstGeom prst="rect">
            <a:avLst/>
          </a:prstGeom>
        </p:spPr>
      </p:pic>
    </p:spTree>
    <p:extLst>
      <p:ext uri="{BB962C8B-B14F-4D97-AF65-F5344CB8AC3E}">
        <p14:creationId xmlns:p14="http://schemas.microsoft.com/office/powerpoint/2010/main" val="209776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4FFFE19-4F6F-4CDF-B4BF-37E003BCFCAE}"/>
              </a:ext>
            </a:extLst>
          </p:cNvPr>
          <p:cNvSpPr/>
          <p:nvPr userDrawn="1"/>
        </p:nvSpPr>
        <p:spPr>
          <a:xfrm>
            <a:off x="638076" y="355698"/>
            <a:ext cx="7877274" cy="5884846"/>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75777FFD-47FF-46B5-9557-294CEE911C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203" b="15599"/>
          <a:stretch/>
        </p:blipFill>
        <p:spPr>
          <a:xfrm>
            <a:off x="6729439" y="8828"/>
            <a:ext cx="2414561" cy="1325563"/>
          </a:xfrm>
          <a:prstGeom prst="rect">
            <a:avLst/>
          </a:prstGeom>
        </p:spPr>
      </p:pic>
      <p:sp>
        <p:nvSpPr>
          <p:cNvPr id="9" name="Picture Placeholder 2">
            <a:extLst>
              <a:ext uri="{FF2B5EF4-FFF2-40B4-BE49-F238E27FC236}">
                <a16:creationId xmlns:a16="http://schemas.microsoft.com/office/drawing/2014/main" id="{DAD9CA26-19F8-423D-A918-8677BF68F376}"/>
              </a:ext>
            </a:extLst>
          </p:cNvPr>
          <p:cNvSpPr>
            <a:spLocks noGrp="1"/>
          </p:cNvSpPr>
          <p:nvPr>
            <p:ph type="pic" idx="13"/>
          </p:nvPr>
        </p:nvSpPr>
        <p:spPr>
          <a:xfrm>
            <a:off x="5923594" y="3635918"/>
            <a:ext cx="3007003" cy="2930255"/>
          </a:xfrm>
          <a:prstGeom prst="flowChartConnector">
            <a:avLst/>
          </a:prstGeom>
          <a:ln w="19050">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2" name="Title 1">
            <a:extLst>
              <a:ext uri="{FF2B5EF4-FFF2-40B4-BE49-F238E27FC236}">
                <a16:creationId xmlns:a16="http://schemas.microsoft.com/office/drawing/2014/main" id="{E4F07DCA-30DF-4FD5-A55D-B9A1F43760EF}"/>
              </a:ext>
            </a:extLst>
          </p:cNvPr>
          <p:cNvSpPr>
            <a:spLocks noGrp="1"/>
          </p:cNvSpPr>
          <p:nvPr>
            <p:ph type="title"/>
          </p:nvPr>
        </p:nvSpPr>
        <p:spPr>
          <a:xfrm>
            <a:off x="980388" y="556184"/>
            <a:ext cx="5948314" cy="778208"/>
          </a:xfrm>
        </p:spPr>
        <p:txBody>
          <a:bodyPr>
            <a:normAutofit/>
          </a:bodyPr>
          <a:lstStyle>
            <a:lvl1pPr algn="l">
              <a:defRPr sz="3200">
                <a:solidFill>
                  <a:srgbClr val="FF6600"/>
                </a:solidFill>
                <a:latin typeface="Arial Rounded MT Bold" panose="020F070403050403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18A57F65-F6A5-4470-A1BB-06A4A7C0BC74}"/>
              </a:ext>
            </a:extLst>
          </p:cNvPr>
          <p:cNvSpPr>
            <a:spLocks noGrp="1"/>
          </p:cNvSpPr>
          <p:nvPr>
            <p:ph idx="1"/>
          </p:nvPr>
        </p:nvSpPr>
        <p:spPr>
          <a:xfrm>
            <a:off x="980388" y="1346341"/>
            <a:ext cx="7428322" cy="4752801"/>
          </a:xfrm>
        </p:spPr>
        <p:txBody>
          <a:bodyPr/>
          <a:lstStyle>
            <a:lvl1pPr>
              <a:defRPr sz="2400">
                <a:latin typeface="Arial Rounded MT Bold" panose="020F0704030504030204" pitchFamily="34" charset="0"/>
              </a:defRPr>
            </a:lvl1pPr>
            <a:lvl2pPr>
              <a:defRPr>
                <a:latin typeface="Arial Rounded MT Bold" panose="020F0704030504030204" pitchFamily="34" charset="0"/>
              </a:defRPr>
            </a:lvl2pPr>
            <a:lvl3pPr>
              <a:defRPr>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168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C9B0BE-9E87-408E-BE07-3C11D8827F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203" b="15599"/>
          <a:stretch/>
        </p:blipFill>
        <p:spPr>
          <a:xfrm>
            <a:off x="2955963" y="179404"/>
            <a:ext cx="3666363" cy="2012786"/>
          </a:xfrm>
          <a:prstGeom prst="rect">
            <a:avLst/>
          </a:prstGeom>
        </p:spPr>
      </p:pic>
      <p:sp>
        <p:nvSpPr>
          <p:cNvPr id="10" name="Rectangle: Rounded Corners 9">
            <a:extLst>
              <a:ext uri="{FF2B5EF4-FFF2-40B4-BE49-F238E27FC236}">
                <a16:creationId xmlns:a16="http://schemas.microsoft.com/office/drawing/2014/main" id="{2A41AD9C-BA5D-45A5-8485-A0FE5FC0806D}"/>
              </a:ext>
            </a:extLst>
          </p:cNvPr>
          <p:cNvSpPr/>
          <p:nvPr userDrawn="1"/>
        </p:nvSpPr>
        <p:spPr>
          <a:xfrm>
            <a:off x="4309371" y="5931262"/>
            <a:ext cx="1200808" cy="79021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4" descr="C:\Users\ecalhoun@gfo.ca\AppData\Local\Microsoft\Windows\Temporary Internet Files\Content.Outlook\DJ5WIKHZ\GIEG logo - color.jpg">
            <a:extLst>
              <a:ext uri="{FF2B5EF4-FFF2-40B4-BE49-F238E27FC236}">
                <a16:creationId xmlns:a16="http://schemas.microsoft.com/office/drawing/2014/main" id="{22605C6C-7CC5-4A78-9B96-68E0F56DF9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8527" y="6021848"/>
            <a:ext cx="1003593" cy="65674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785B340A-6313-4F32-B417-2FF3F44C1740}"/>
              </a:ext>
            </a:extLst>
          </p:cNvPr>
          <p:cNvSpPr/>
          <p:nvPr userDrawn="1"/>
        </p:nvSpPr>
        <p:spPr>
          <a:xfrm>
            <a:off x="628650" y="2371121"/>
            <a:ext cx="7877274" cy="3403077"/>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Content Placeholder 2">
            <a:extLst>
              <a:ext uri="{FF2B5EF4-FFF2-40B4-BE49-F238E27FC236}">
                <a16:creationId xmlns:a16="http://schemas.microsoft.com/office/drawing/2014/main" id="{05DEE7D2-65AD-4AEE-B416-A26C2EAC3F7E}"/>
              </a:ext>
            </a:extLst>
          </p:cNvPr>
          <p:cNvSpPr>
            <a:spLocks noGrp="1"/>
          </p:cNvSpPr>
          <p:nvPr>
            <p:ph idx="1"/>
          </p:nvPr>
        </p:nvSpPr>
        <p:spPr>
          <a:xfrm>
            <a:off x="888575" y="3125445"/>
            <a:ext cx="7491854" cy="2596625"/>
          </a:xfrm>
        </p:spPr>
        <p:txBody>
          <a:bodyPr/>
          <a:lstStyle>
            <a:lvl1pPr>
              <a:defRPr sz="2400">
                <a:solidFill>
                  <a:schemeClr val="accent6"/>
                </a:solidFill>
                <a:latin typeface="Arial Rounded MT Bold" panose="020F0704030504030204" pitchFamily="34" charset="0"/>
              </a:defRPr>
            </a:lvl1pPr>
            <a:lvl2pPr>
              <a:defRPr sz="2000">
                <a:solidFill>
                  <a:schemeClr val="accent6"/>
                </a:solidFill>
                <a:latin typeface="Arial Rounded MT Bold" panose="020F0704030504030204" pitchFamily="34" charset="0"/>
              </a:defRPr>
            </a:lvl2pPr>
            <a:lvl3pPr>
              <a:defRPr sz="1800">
                <a:solidFill>
                  <a:schemeClr val="accent6"/>
                </a:solidFill>
                <a:latin typeface="Arial Rounded MT Bold" panose="020F0704030504030204" pitchFamily="34" charset="0"/>
              </a:defRPr>
            </a:lvl3pPr>
            <a:lvl4pPr>
              <a:defRPr sz="1600">
                <a:solidFill>
                  <a:schemeClr val="accent6"/>
                </a:solidFill>
                <a:latin typeface="Arial Rounded MT Bold" panose="020F0704030504030204" pitchFamily="34" charset="0"/>
              </a:defRPr>
            </a:lvl4pPr>
            <a:lvl5pPr>
              <a:defRPr sz="1600">
                <a:solidFill>
                  <a:schemeClr val="accent6"/>
                </a:solidFill>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3">
            <a:extLst>
              <a:ext uri="{FF2B5EF4-FFF2-40B4-BE49-F238E27FC236}">
                <a16:creationId xmlns:a16="http://schemas.microsoft.com/office/drawing/2014/main" id="{D2DE9F8A-6237-4EC7-9B79-CB9767625D6D}"/>
              </a:ext>
            </a:extLst>
          </p:cNvPr>
          <p:cNvSpPr txBox="1">
            <a:spLocks/>
          </p:cNvSpPr>
          <p:nvPr userDrawn="1"/>
        </p:nvSpPr>
        <p:spPr>
          <a:xfrm>
            <a:off x="888575" y="2512394"/>
            <a:ext cx="7626775" cy="6130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Arial Rounded MT Bold" panose="020F0704030504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accent6"/>
                </a:solidFill>
              </a:rPr>
              <a:t>What’s next?</a:t>
            </a:r>
            <a:endParaRPr lang="en-CA" dirty="0">
              <a:solidFill>
                <a:schemeClr val="accent6"/>
              </a:solidFill>
            </a:endParaRPr>
          </a:p>
        </p:txBody>
      </p:sp>
    </p:spTree>
    <p:extLst>
      <p:ext uri="{BB962C8B-B14F-4D97-AF65-F5344CB8AC3E}">
        <p14:creationId xmlns:p14="http://schemas.microsoft.com/office/powerpoint/2010/main" val="318415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C88181-DF5C-45ED-A5AD-8C82628CF182}"/>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0729" r="10729"/>
          <a:stretch/>
        </p:blipFill>
        <p:spPr>
          <a:xfrm>
            <a:off x="-1" y="0"/>
            <a:ext cx="9144001"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Graphical user interface&#10;&#10;Description automatically generated">
            <a:extLst>
              <a:ext uri="{FF2B5EF4-FFF2-40B4-BE49-F238E27FC236}">
                <a16:creationId xmlns:a16="http://schemas.microsoft.com/office/drawing/2014/main" id="{9A530123-AE99-4467-BC86-7E4003B5DEB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61062" y="4020009"/>
            <a:ext cx="1188720" cy="586949"/>
          </a:xfrm>
          <a:prstGeom prst="rect">
            <a:avLst/>
          </a:prstGeom>
        </p:spPr>
      </p:pic>
      <p:pic>
        <p:nvPicPr>
          <p:cNvPr id="13" name="Picture 12" descr="A picture containing toy&#10;&#10;Description automatically generated">
            <a:extLst>
              <a:ext uri="{FF2B5EF4-FFF2-40B4-BE49-F238E27FC236}">
                <a16:creationId xmlns:a16="http://schemas.microsoft.com/office/drawing/2014/main" id="{01F68696-CCB1-482F-AD45-D8CB3E14F88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66692" r="19334"/>
          <a:stretch/>
        </p:blipFill>
        <p:spPr>
          <a:xfrm rot="21388702">
            <a:off x="7994558" y="4234511"/>
            <a:ext cx="1124541" cy="408893"/>
          </a:xfrm>
          <a:prstGeom prst="rect">
            <a:avLst/>
          </a:prstGeom>
        </p:spPr>
      </p:pic>
      <p:pic>
        <p:nvPicPr>
          <p:cNvPr id="18" name="Picture 17" descr="Background pattern&#10;&#10;Description automatically generated">
            <a:extLst>
              <a:ext uri="{FF2B5EF4-FFF2-40B4-BE49-F238E27FC236}">
                <a16:creationId xmlns:a16="http://schemas.microsoft.com/office/drawing/2014/main" id="{3BE8D887-2E92-45A4-90FE-FF4BB38C1B7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82109" b="85244"/>
          <a:stretch/>
        </p:blipFill>
        <p:spPr>
          <a:xfrm>
            <a:off x="352765" y="1238720"/>
            <a:ext cx="392194" cy="331474"/>
          </a:xfrm>
          <a:prstGeom prst="rect">
            <a:avLst/>
          </a:prstGeom>
        </p:spPr>
      </p:pic>
      <p:pic>
        <p:nvPicPr>
          <p:cNvPr id="20" name="Picture 19" descr="Background pattern&#10;&#10;Description automatically generated">
            <a:extLst>
              <a:ext uri="{FF2B5EF4-FFF2-40B4-BE49-F238E27FC236}">
                <a16:creationId xmlns:a16="http://schemas.microsoft.com/office/drawing/2014/main" id="{16AFEC8E-0E08-4098-83CD-3FE02376194D}"/>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28637" t="72424" r="43207" b="5621"/>
          <a:stretch/>
        </p:blipFill>
        <p:spPr>
          <a:xfrm flipH="1">
            <a:off x="27953" y="1448423"/>
            <a:ext cx="572743" cy="507494"/>
          </a:xfrm>
          <a:prstGeom prst="rect">
            <a:avLst/>
          </a:prstGeom>
        </p:spPr>
      </p:pic>
      <p:pic>
        <p:nvPicPr>
          <p:cNvPr id="14" name="Picture 13" descr="Background pattern&#10;&#10;Description automatically generated">
            <a:extLst>
              <a:ext uri="{FF2B5EF4-FFF2-40B4-BE49-F238E27FC236}">
                <a16:creationId xmlns:a16="http://schemas.microsoft.com/office/drawing/2014/main" id="{51F69743-F2E6-434D-82AB-8D2403B26399}"/>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7464" t="25555" r="75545" b="55000"/>
          <a:stretch/>
        </p:blipFill>
        <p:spPr>
          <a:xfrm>
            <a:off x="8503083" y="3295014"/>
            <a:ext cx="366713" cy="349251"/>
          </a:xfrm>
          <a:prstGeom prst="rect">
            <a:avLst/>
          </a:prstGeom>
        </p:spPr>
      </p:pic>
      <p:pic>
        <p:nvPicPr>
          <p:cNvPr id="16" name="Picture 15" descr="Background pattern&#10;&#10;Description automatically generated">
            <a:extLst>
              <a:ext uri="{FF2B5EF4-FFF2-40B4-BE49-F238E27FC236}">
                <a16:creationId xmlns:a16="http://schemas.microsoft.com/office/drawing/2014/main" id="{95789B87-2D03-446C-8B94-2D96CC746CD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7464" t="25555" r="75545" b="55000"/>
          <a:stretch/>
        </p:blipFill>
        <p:spPr>
          <a:xfrm rot="319825">
            <a:off x="8635640" y="3044615"/>
            <a:ext cx="366713" cy="349251"/>
          </a:xfrm>
          <a:prstGeom prst="rect">
            <a:avLst/>
          </a:prstGeom>
        </p:spPr>
      </p:pic>
      <p:pic>
        <p:nvPicPr>
          <p:cNvPr id="17" name="Picture 16" descr="Background pattern&#10;&#10;Description automatically generated">
            <a:extLst>
              <a:ext uri="{FF2B5EF4-FFF2-40B4-BE49-F238E27FC236}">
                <a16:creationId xmlns:a16="http://schemas.microsoft.com/office/drawing/2014/main" id="{4E99BA1A-54F3-4F58-A326-5CBD25A8A7C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59829" t="31403" r="16737" b="48436"/>
          <a:stretch/>
        </p:blipFill>
        <p:spPr>
          <a:xfrm flipH="1">
            <a:off x="293991" y="304635"/>
            <a:ext cx="568339" cy="501015"/>
          </a:xfrm>
          <a:prstGeom prst="rect">
            <a:avLst/>
          </a:prstGeom>
        </p:spPr>
      </p:pic>
      <p:pic>
        <p:nvPicPr>
          <p:cNvPr id="15" name="Picture 14" descr="Background pattern&#10;&#10;Description automatically generated">
            <a:extLst>
              <a:ext uri="{FF2B5EF4-FFF2-40B4-BE49-F238E27FC236}">
                <a16:creationId xmlns:a16="http://schemas.microsoft.com/office/drawing/2014/main" id="{52EDC74B-B62C-4422-84AD-B3642C913791}"/>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31337" t="14452" r="44574" b="67048"/>
          <a:stretch/>
        </p:blipFill>
        <p:spPr>
          <a:xfrm>
            <a:off x="2245" y="104238"/>
            <a:ext cx="584200" cy="459773"/>
          </a:xfrm>
          <a:prstGeom prst="rect">
            <a:avLst/>
          </a:prstGeom>
        </p:spPr>
      </p:pic>
    </p:spTree>
    <p:extLst>
      <p:ext uri="{BB962C8B-B14F-4D97-AF65-F5344CB8AC3E}">
        <p14:creationId xmlns:p14="http://schemas.microsoft.com/office/powerpoint/2010/main" val="2660274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0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647AE-EC0F-4FF6-8298-3F9A66EA4796}"/>
              </a:ext>
            </a:extLst>
          </p:cNvPr>
          <p:cNvSpPr>
            <a:spLocks noGrp="1"/>
          </p:cNvSpPr>
          <p:nvPr>
            <p:ph idx="1"/>
          </p:nvPr>
        </p:nvSpPr>
        <p:spPr/>
        <p:txBody>
          <a:bodyPr/>
          <a:lstStyle/>
          <a:p>
            <a:r>
              <a:rPr lang="en-US" dirty="0"/>
              <a:t>Stage 8 - Making Granola Bars</a:t>
            </a:r>
            <a:endParaRPr lang="en-CA" dirty="0"/>
          </a:p>
        </p:txBody>
      </p:sp>
      <p:sp>
        <p:nvSpPr>
          <p:cNvPr id="4" name="Content Placeholder 2">
            <a:extLst>
              <a:ext uri="{FF2B5EF4-FFF2-40B4-BE49-F238E27FC236}">
                <a16:creationId xmlns:a16="http://schemas.microsoft.com/office/drawing/2014/main" id="{5105DFA2-EABD-1E35-96FF-77787388C0DC}"/>
              </a:ext>
            </a:extLst>
          </p:cNvPr>
          <p:cNvSpPr>
            <a:spLocks noGrp="1"/>
          </p:cNvSpPr>
          <p:nvPr>
            <p:ph idx="11"/>
          </p:nvPr>
        </p:nvSpPr>
        <p:spPr>
          <a:xfrm>
            <a:off x="675410" y="6005039"/>
            <a:ext cx="8198426" cy="627080"/>
          </a:xfrm>
        </p:spPr>
        <p:txBody>
          <a:bodyPr>
            <a:noAutofit/>
          </a:bodyPr>
          <a:lstStyle/>
          <a:p>
            <a:endParaRPr lang="en-US" sz="1100" b="0" i="0" u="none" strike="noStrike" baseline="0" dirty="0">
              <a:solidFill>
                <a:srgbClr val="211D1E"/>
              </a:solidFill>
              <a:latin typeface="IIKLH K+ Arial MT"/>
            </a:endParaRPr>
          </a:p>
          <a:p>
            <a:r>
              <a:rPr lang="en-US" sz="1100" b="0" i="0" u="none" strike="noStrike" baseline="0" dirty="0">
                <a:solidFill>
                  <a:srgbClr val="211D1E"/>
                </a:solidFill>
                <a:latin typeface="IIKLH K+ Arial MT"/>
              </a:rPr>
              <a:t>© The National Farmers’ Union of England and Wales - All rights reserved. These resources may be reproduced for educational use only.</a:t>
            </a:r>
            <a:endParaRPr lang="en-CA" sz="1100" dirty="0"/>
          </a:p>
        </p:txBody>
      </p:sp>
    </p:spTree>
    <p:extLst>
      <p:ext uri="{BB962C8B-B14F-4D97-AF65-F5344CB8AC3E}">
        <p14:creationId xmlns:p14="http://schemas.microsoft.com/office/powerpoint/2010/main" val="444927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3624601" cy="78763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Cutting Food:</a:t>
            </a:r>
          </a:p>
          <a:p>
            <a:r>
              <a:rPr lang="en-US" sz="3000" dirty="0"/>
              <a:t>Claw Method</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232625" y="1643087"/>
            <a:ext cx="5036059" cy="4432276"/>
          </a:xfrm>
        </p:spPr>
        <p:txBody>
          <a:bodyPr vert="horz" lIns="91440" tIns="45720" rIns="91440" bIns="45720" rtlCol="0">
            <a:noAutofit/>
          </a:bodyPr>
          <a:lstStyle/>
          <a:p>
            <a:pPr>
              <a:lnSpc>
                <a:spcPct val="125000"/>
              </a:lnSpc>
              <a:spcBef>
                <a:spcPts val="1400"/>
              </a:spcBef>
            </a:pPr>
            <a:r>
              <a:rPr lang="en-US" sz="2000" dirty="0"/>
              <a:t>Hold knife firmly with blade down. </a:t>
            </a:r>
          </a:p>
          <a:p>
            <a:pPr>
              <a:lnSpc>
                <a:spcPct val="125000"/>
              </a:lnSpc>
              <a:spcBef>
                <a:spcPts val="1400"/>
              </a:spcBef>
            </a:pPr>
            <a:r>
              <a:rPr lang="en-US" sz="2000" dirty="0"/>
              <a:t>Your other hand will hold the food. Make a claw with fingers curved a little and your thumb behind.</a:t>
            </a:r>
          </a:p>
          <a:p>
            <a:pPr>
              <a:lnSpc>
                <a:spcPct val="125000"/>
              </a:lnSpc>
              <a:spcBef>
                <a:spcPts val="1400"/>
              </a:spcBef>
            </a:pPr>
            <a:r>
              <a:rPr lang="en-US" sz="2000" dirty="0"/>
              <a:t>Keep fingertips close together. Hold food firmly with the tips of fingers. </a:t>
            </a:r>
          </a:p>
          <a:p>
            <a:pPr>
              <a:lnSpc>
                <a:spcPct val="125000"/>
              </a:lnSpc>
              <a:spcBef>
                <a:spcPts val="1400"/>
              </a:spcBef>
            </a:pPr>
            <a:r>
              <a:rPr lang="en-US" sz="2000" dirty="0"/>
              <a:t>Slice in front of your fingertips. </a:t>
            </a:r>
          </a:p>
          <a:p>
            <a:pPr>
              <a:lnSpc>
                <a:spcPct val="125000"/>
              </a:lnSpc>
              <a:spcBef>
                <a:spcPts val="1400"/>
              </a:spcBef>
            </a:pPr>
            <a:r>
              <a:rPr lang="en-US" sz="2000" dirty="0"/>
              <a:t>Watch what you are doing. Be   careful that your fingers are not where they can be cut.</a:t>
            </a:r>
          </a:p>
        </p:txBody>
      </p:sp>
    </p:spTree>
    <p:extLst>
      <p:ext uri="{BB962C8B-B14F-4D97-AF65-F5344CB8AC3E}">
        <p14:creationId xmlns:p14="http://schemas.microsoft.com/office/powerpoint/2010/main" val="2673893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000" y="0"/>
            <a:ext cx="8382001" cy="6857990"/>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1"/>
            <a:ext cx="4965538" cy="1623200"/>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itle 3">
            <a:extLst>
              <a:ext uri="{FF2B5EF4-FFF2-40B4-BE49-F238E27FC236}">
                <a16:creationId xmlns:a16="http://schemas.microsoft.com/office/drawing/2014/main" id="{B6E1E382-F8E7-471D-8A63-E9E678A87D12}"/>
              </a:ext>
            </a:extLst>
          </p:cNvPr>
          <p:cNvSpPr txBox="1">
            <a:spLocks/>
          </p:cNvSpPr>
          <p:nvPr/>
        </p:nvSpPr>
        <p:spPr>
          <a:xfrm>
            <a:off x="364016" y="703464"/>
            <a:ext cx="4851837" cy="1472799"/>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5400" dirty="0"/>
              <a:t>Time to   Make Recipes</a:t>
            </a:r>
          </a:p>
        </p:txBody>
      </p:sp>
    </p:spTree>
    <p:extLst>
      <p:ext uri="{BB962C8B-B14F-4D97-AF65-F5344CB8AC3E}">
        <p14:creationId xmlns:p14="http://schemas.microsoft.com/office/powerpoint/2010/main" val="3642121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71525" y="2746"/>
            <a:ext cx="8375726" cy="6855253"/>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362460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Evaluation</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479772" cy="4432276"/>
          </a:xfrm>
        </p:spPr>
        <p:txBody>
          <a:bodyPr vert="horz" lIns="91440" tIns="45720" rIns="91440" bIns="45720" rtlCol="0">
            <a:noAutofit/>
          </a:bodyPr>
          <a:lstStyle/>
          <a:p>
            <a:pPr>
              <a:lnSpc>
                <a:spcPct val="125000"/>
              </a:lnSpc>
              <a:spcBef>
                <a:spcPts val="2400"/>
              </a:spcBef>
            </a:pPr>
            <a:r>
              <a:rPr lang="en-US" sz="2000" dirty="0"/>
              <a:t>What could you do next time to improve your product? As a class, decide on a rubric and scoring system.</a:t>
            </a:r>
          </a:p>
        </p:txBody>
      </p:sp>
      <p:graphicFrame>
        <p:nvGraphicFramePr>
          <p:cNvPr id="5" name="Table 6">
            <a:extLst>
              <a:ext uri="{FF2B5EF4-FFF2-40B4-BE49-F238E27FC236}">
                <a16:creationId xmlns:a16="http://schemas.microsoft.com/office/drawing/2014/main" id="{3F8123C2-B66E-4313-87E6-D552A2A66D02}"/>
              </a:ext>
            </a:extLst>
          </p:cNvPr>
          <p:cNvGraphicFramePr>
            <a:graphicFrameLocks noGrp="1"/>
          </p:cNvGraphicFramePr>
          <p:nvPr>
            <p:extLst>
              <p:ext uri="{D42A27DB-BD31-4B8C-83A1-F6EECF244321}">
                <p14:modId xmlns:p14="http://schemas.microsoft.com/office/powerpoint/2010/main" val="2496143022"/>
              </p:ext>
            </p:extLst>
          </p:nvPr>
        </p:nvGraphicFramePr>
        <p:xfrm>
          <a:off x="816378" y="3337068"/>
          <a:ext cx="8045958" cy="2809870"/>
        </p:xfrm>
        <a:graphic>
          <a:graphicData uri="http://schemas.openxmlformats.org/drawingml/2006/table">
            <a:tbl>
              <a:tblPr firstRow="1" bandRow="1">
                <a:tableStyleId>{5DA37D80-6434-44D0-A028-1B22A696006F}</a:tableStyleId>
              </a:tblPr>
              <a:tblGrid>
                <a:gridCol w="2000250">
                  <a:extLst>
                    <a:ext uri="{9D8B030D-6E8A-4147-A177-3AD203B41FA5}">
                      <a16:colId xmlns:a16="http://schemas.microsoft.com/office/drawing/2014/main" val="2500625730"/>
                    </a:ext>
                  </a:extLst>
                </a:gridCol>
                <a:gridCol w="1333500">
                  <a:extLst>
                    <a:ext uri="{9D8B030D-6E8A-4147-A177-3AD203B41FA5}">
                      <a16:colId xmlns:a16="http://schemas.microsoft.com/office/drawing/2014/main" val="242098258"/>
                    </a:ext>
                  </a:extLst>
                </a:gridCol>
                <a:gridCol w="4712208">
                  <a:extLst>
                    <a:ext uri="{9D8B030D-6E8A-4147-A177-3AD203B41FA5}">
                      <a16:colId xmlns:a16="http://schemas.microsoft.com/office/drawing/2014/main" val="323450286"/>
                    </a:ext>
                  </a:extLst>
                </a:gridCol>
              </a:tblGrid>
              <a:tr h="561974">
                <a:tc>
                  <a:txBody>
                    <a:bodyPr/>
                    <a:lstStyle/>
                    <a:p>
                      <a:pPr algn="ctr"/>
                      <a:r>
                        <a:rPr lang="en-US" dirty="0">
                          <a:solidFill>
                            <a:schemeClr val="bg1"/>
                          </a:solidFill>
                        </a:rPr>
                        <a:t>Feature</a:t>
                      </a:r>
                      <a:endParaRPr lang="en-CA" dirty="0">
                        <a:solidFill>
                          <a:schemeClr val="bg1"/>
                        </a:solidFill>
                        <a:latin typeface="Arial Rounded MT Bold" panose="020F0704030504030204" pitchFamily="34" charset="0"/>
                      </a:endParaRPr>
                    </a:p>
                  </a:txBody>
                  <a:tcPr>
                    <a:solidFill>
                      <a:srgbClr val="FF6600"/>
                    </a:solidFill>
                  </a:tcPr>
                </a:tc>
                <a:tc>
                  <a:txBody>
                    <a:bodyPr/>
                    <a:lstStyle/>
                    <a:p>
                      <a:pPr algn="ctr"/>
                      <a:r>
                        <a:rPr lang="en-US" dirty="0">
                          <a:solidFill>
                            <a:schemeClr val="bg1"/>
                          </a:solidFill>
                        </a:rPr>
                        <a:t>Score</a:t>
                      </a:r>
                      <a:endParaRPr lang="en-CA" dirty="0">
                        <a:solidFill>
                          <a:schemeClr val="bg1"/>
                        </a:solidFill>
                        <a:latin typeface="Arial Rounded MT Bold" panose="020F0704030504030204" pitchFamily="34" charset="0"/>
                      </a:endParaRPr>
                    </a:p>
                  </a:txBody>
                  <a:tcPr>
                    <a:solidFill>
                      <a:srgbClr val="FF6600"/>
                    </a:solidFill>
                  </a:tcPr>
                </a:tc>
                <a:tc>
                  <a:txBody>
                    <a:bodyPr/>
                    <a:lstStyle/>
                    <a:p>
                      <a:pPr algn="ctr"/>
                      <a:r>
                        <a:rPr lang="en-US" dirty="0">
                          <a:solidFill>
                            <a:schemeClr val="bg1"/>
                          </a:solidFill>
                        </a:rPr>
                        <a:t>Comment (give reasons for your score)</a:t>
                      </a:r>
                      <a:endParaRPr lang="en-CA" dirty="0">
                        <a:solidFill>
                          <a:schemeClr val="bg1"/>
                        </a:solidFill>
                        <a:latin typeface="Arial Rounded MT Bold" panose="020F0704030504030204" pitchFamily="34" charset="0"/>
                      </a:endParaRPr>
                    </a:p>
                  </a:txBody>
                  <a:tcPr>
                    <a:solidFill>
                      <a:srgbClr val="FF6600"/>
                    </a:solidFill>
                  </a:tcPr>
                </a:tc>
                <a:extLst>
                  <a:ext uri="{0D108BD9-81ED-4DB2-BD59-A6C34878D82A}">
                    <a16:rowId xmlns:a16="http://schemas.microsoft.com/office/drawing/2014/main" val="2590305178"/>
                  </a:ext>
                </a:extLst>
              </a:tr>
              <a:tr h="561974">
                <a:tc>
                  <a:txBody>
                    <a:bodyPr/>
                    <a:lstStyle/>
                    <a:p>
                      <a:r>
                        <a:rPr lang="en-US" dirty="0"/>
                        <a:t>Presentation</a:t>
                      </a:r>
                      <a:endParaRPr lang="en-CA" dirty="0">
                        <a:latin typeface="Arial Rounded MT Bold" panose="020F0704030504030204" pitchFamily="34" charset="0"/>
                      </a:endParaRPr>
                    </a:p>
                  </a:txBody>
                  <a:tcPr>
                    <a:solidFill>
                      <a:schemeClr val="bg1"/>
                    </a:solidFill>
                  </a:tcPr>
                </a:tc>
                <a:tc>
                  <a:txBody>
                    <a:bodyPr/>
                    <a:lstStyle/>
                    <a:p>
                      <a:endParaRPr lang="en-CA" dirty="0">
                        <a:latin typeface="Arial Rounded MT Bold" panose="020F0704030504030204" pitchFamily="34" charset="0"/>
                      </a:endParaRPr>
                    </a:p>
                  </a:txBody>
                  <a:tcPr>
                    <a:solidFill>
                      <a:schemeClr val="bg1"/>
                    </a:solidFill>
                  </a:tcPr>
                </a:tc>
                <a:tc>
                  <a:txBody>
                    <a:bodyPr/>
                    <a:lstStyle/>
                    <a:p>
                      <a:endParaRPr lang="en-CA" dirty="0">
                        <a:latin typeface="Arial Rounded MT Bold" panose="020F0704030504030204" pitchFamily="34" charset="0"/>
                      </a:endParaRPr>
                    </a:p>
                  </a:txBody>
                  <a:tcPr>
                    <a:solidFill>
                      <a:schemeClr val="bg1"/>
                    </a:solidFill>
                  </a:tcPr>
                </a:tc>
                <a:extLst>
                  <a:ext uri="{0D108BD9-81ED-4DB2-BD59-A6C34878D82A}">
                    <a16:rowId xmlns:a16="http://schemas.microsoft.com/office/drawing/2014/main" val="879676470"/>
                  </a:ext>
                </a:extLst>
              </a:tr>
              <a:tr h="561974">
                <a:tc>
                  <a:txBody>
                    <a:bodyPr/>
                    <a:lstStyle/>
                    <a:p>
                      <a:r>
                        <a:rPr lang="en-US" dirty="0"/>
                        <a:t>Texture</a:t>
                      </a:r>
                      <a:endParaRPr lang="en-CA" dirty="0">
                        <a:latin typeface="Arial Rounded MT Bold" panose="020F0704030504030204" pitchFamily="34" charset="0"/>
                      </a:endParaRPr>
                    </a:p>
                  </a:txBody>
                  <a:tcPr>
                    <a:solidFill>
                      <a:schemeClr val="bg1"/>
                    </a:solidFill>
                  </a:tcPr>
                </a:tc>
                <a:tc>
                  <a:txBody>
                    <a:bodyPr/>
                    <a:lstStyle/>
                    <a:p>
                      <a:endParaRPr lang="en-CA" dirty="0">
                        <a:latin typeface="Arial Rounded MT Bold" panose="020F0704030504030204" pitchFamily="34" charset="0"/>
                      </a:endParaRPr>
                    </a:p>
                  </a:txBody>
                  <a:tcPr>
                    <a:solidFill>
                      <a:schemeClr val="bg1"/>
                    </a:solidFill>
                  </a:tcPr>
                </a:tc>
                <a:tc>
                  <a:txBody>
                    <a:bodyPr/>
                    <a:lstStyle/>
                    <a:p>
                      <a:endParaRPr lang="en-CA" dirty="0">
                        <a:latin typeface="Arial Rounded MT Bold" panose="020F0704030504030204" pitchFamily="34" charset="0"/>
                      </a:endParaRPr>
                    </a:p>
                  </a:txBody>
                  <a:tcPr>
                    <a:solidFill>
                      <a:schemeClr val="bg1"/>
                    </a:solidFill>
                  </a:tcPr>
                </a:tc>
                <a:extLst>
                  <a:ext uri="{0D108BD9-81ED-4DB2-BD59-A6C34878D82A}">
                    <a16:rowId xmlns:a16="http://schemas.microsoft.com/office/drawing/2014/main" val="3290482194"/>
                  </a:ext>
                </a:extLst>
              </a:tr>
              <a:tr h="561974">
                <a:tc>
                  <a:txBody>
                    <a:bodyPr/>
                    <a:lstStyle/>
                    <a:p>
                      <a:r>
                        <a:rPr lang="en-US" dirty="0"/>
                        <a:t>Taste</a:t>
                      </a:r>
                      <a:endParaRPr lang="en-CA" dirty="0">
                        <a:latin typeface="Arial Rounded MT Bold" panose="020F0704030504030204" pitchFamily="34" charset="0"/>
                      </a:endParaRPr>
                    </a:p>
                  </a:txBody>
                  <a:tcPr>
                    <a:solidFill>
                      <a:schemeClr val="bg1"/>
                    </a:solidFill>
                  </a:tcPr>
                </a:tc>
                <a:tc>
                  <a:txBody>
                    <a:bodyPr/>
                    <a:lstStyle/>
                    <a:p>
                      <a:endParaRPr lang="en-CA" dirty="0">
                        <a:latin typeface="Arial Rounded MT Bold" panose="020F0704030504030204" pitchFamily="34" charset="0"/>
                      </a:endParaRPr>
                    </a:p>
                  </a:txBody>
                  <a:tcPr>
                    <a:solidFill>
                      <a:schemeClr val="bg1"/>
                    </a:solidFill>
                  </a:tcPr>
                </a:tc>
                <a:tc>
                  <a:txBody>
                    <a:bodyPr/>
                    <a:lstStyle/>
                    <a:p>
                      <a:endParaRPr lang="en-CA" dirty="0">
                        <a:latin typeface="Arial Rounded MT Bold" panose="020F0704030504030204" pitchFamily="34" charset="0"/>
                      </a:endParaRPr>
                    </a:p>
                  </a:txBody>
                  <a:tcPr>
                    <a:solidFill>
                      <a:schemeClr val="bg1"/>
                    </a:solidFill>
                  </a:tcPr>
                </a:tc>
                <a:extLst>
                  <a:ext uri="{0D108BD9-81ED-4DB2-BD59-A6C34878D82A}">
                    <a16:rowId xmlns:a16="http://schemas.microsoft.com/office/drawing/2014/main" val="1962754109"/>
                  </a:ext>
                </a:extLst>
              </a:tr>
              <a:tr h="561974">
                <a:tc>
                  <a:txBody>
                    <a:bodyPr/>
                    <a:lstStyle/>
                    <a:p>
                      <a:r>
                        <a:rPr lang="en-US" dirty="0"/>
                        <a:t>Value for Money</a:t>
                      </a:r>
                      <a:endParaRPr lang="en-CA" dirty="0">
                        <a:latin typeface="Arial Rounded MT Bold" panose="020F0704030504030204" pitchFamily="34" charset="0"/>
                      </a:endParaRPr>
                    </a:p>
                  </a:txBody>
                  <a:tcPr>
                    <a:solidFill>
                      <a:schemeClr val="bg1"/>
                    </a:solidFill>
                  </a:tcPr>
                </a:tc>
                <a:tc>
                  <a:txBody>
                    <a:bodyPr/>
                    <a:lstStyle/>
                    <a:p>
                      <a:endParaRPr lang="en-CA" dirty="0">
                        <a:latin typeface="Arial Rounded MT Bold" panose="020F0704030504030204" pitchFamily="34" charset="0"/>
                      </a:endParaRPr>
                    </a:p>
                  </a:txBody>
                  <a:tcPr>
                    <a:solidFill>
                      <a:schemeClr val="bg1"/>
                    </a:solidFill>
                  </a:tcPr>
                </a:tc>
                <a:tc>
                  <a:txBody>
                    <a:bodyPr/>
                    <a:lstStyle/>
                    <a:p>
                      <a:endParaRPr lang="en-CA" dirty="0">
                        <a:latin typeface="Arial Rounded MT Bold" panose="020F0704030504030204" pitchFamily="34" charset="0"/>
                      </a:endParaRPr>
                    </a:p>
                  </a:txBody>
                  <a:tcPr>
                    <a:solidFill>
                      <a:schemeClr val="bg1"/>
                    </a:solidFill>
                  </a:tcPr>
                </a:tc>
                <a:extLst>
                  <a:ext uri="{0D108BD9-81ED-4DB2-BD59-A6C34878D82A}">
                    <a16:rowId xmlns:a16="http://schemas.microsoft.com/office/drawing/2014/main" val="2622938899"/>
                  </a:ext>
                </a:extLst>
              </a:tr>
            </a:tbl>
          </a:graphicData>
        </a:graphic>
      </p:graphicFrame>
    </p:spTree>
    <p:extLst>
      <p:ext uri="{BB962C8B-B14F-4D97-AF65-F5344CB8AC3E}">
        <p14:creationId xmlns:p14="http://schemas.microsoft.com/office/powerpoint/2010/main" val="840119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42F80-EE3C-E70A-AC84-3C45FE00964D}"/>
              </a:ext>
            </a:extLst>
          </p:cNvPr>
          <p:cNvSpPr>
            <a:spLocks noGrp="1"/>
          </p:cNvSpPr>
          <p:nvPr>
            <p:ph type="title"/>
          </p:nvPr>
        </p:nvSpPr>
        <p:spPr/>
        <p:txBody>
          <a:bodyPr/>
          <a:lstStyle/>
          <a:p>
            <a:r>
              <a:rPr lang="en-US" dirty="0"/>
              <a:t>Writing Your Recipes</a:t>
            </a:r>
            <a:endParaRPr lang="en-CA" dirty="0"/>
          </a:p>
        </p:txBody>
      </p:sp>
      <p:sp>
        <p:nvSpPr>
          <p:cNvPr id="3" name="Content Placeholder 2">
            <a:extLst>
              <a:ext uri="{FF2B5EF4-FFF2-40B4-BE49-F238E27FC236}">
                <a16:creationId xmlns:a16="http://schemas.microsoft.com/office/drawing/2014/main" id="{B809BA62-C2E9-F499-137D-EE1DD88317B1}"/>
              </a:ext>
            </a:extLst>
          </p:cNvPr>
          <p:cNvSpPr>
            <a:spLocks noGrp="1"/>
          </p:cNvSpPr>
          <p:nvPr>
            <p:ph idx="1"/>
          </p:nvPr>
        </p:nvSpPr>
        <p:spPr>
          <a:xfrm>
            <a:off x="980388" y="1264712"/>
            <a:ext cx="7418895" cy="4736554"/>
          </a:xfrm>
        </p:spPr>
        <p:txBody>
          <a:bodyPr/>
          <a:lstStyle/>
          <a:p>
            <a:pPr marL="0" indent="0">
              <a:spcBef>
                <a:spcPts val="800"/>
              </a:spcBef>
              <a:buNone/>
            </a:pPr>
            <a:r>
              <a:rPr lang="en-US" dirty="0"/>
              <a:t>You may wish to include some or all of these in your recipes:</a:t>
            </a:r>
          </a:p>
          <a:p>
            <a:pPr>
              <a:spcBef>
                <a:spcPts val="800"/>
              </a:spcBef>
            </a:pPr>
            <a:r>
              <a:rPr lang="en-US" dirty="0"/>
              <a:t>Title – the name of your granola bar.</a:t>
            </a:r>
          </a:p>
          <a:p>
            <a:pPr>
              <a:spcBef>
                <a:spcPts val="800"/>
              </a:spcBef>
            </a:pPr>
            <a:r>
              <a:rPr lang="en-US" dirty="0"/>
              <a:t>Subheading – a second, smaller title.</a:t>
            </a:r>
          </a:p>
          <a:p>
            <a:pPr>
              <a:spcBef>
                <a:spcPts val="800"/>
              </a:spcBef>
            </a:pPr>
            <a:r>
              <a:rPr lang="en-US" dirty="0"/>
              <a:t>Ingredients/equipment list – the food and tools you need for this recipe.</a:t>
            </a:r>
          </a:p>
          <a:p>
            <a:pPr>
              <a:spcBef>
                <a:spcPts val="800"/>
              </a:spcBef>
            </a:pPr>
            <a:r>
              <a:rPr lang="en-US" dirty="0"/>
              <a:t>Numbered steps – be sure to get the steps in the right order!</a:t>
            </a:r>
          </a:p>
          <a:p>
            <a:pPr>
              <a:spcBef>
                <a:spcPts val="800"/>
              </a:spcBef>
            </a:pPr>
            <a:r>
              <a:rPr lang="en-US" dirty="0"/>
              <a:t>The right words – use cups, tablespoons, teaspoons so people making your recipe will get the measurements right.</a:t>
            </a:r>
          </a:p>
          <a:p>
            <a:pPr>
              <a:spcBef>
                <a:spcPts val="800"/>
              </a:spcBef>
            </a:pPr>
            <a:r>
              <a:rPr lang="en-US" dirty="0"/>
              <a:t>Labelled diagrams – if you use pictures, let people know what is happening in the picture</a:t>
            </a:r>
            <a:r>
              <a:rPr lang="en-CA" dirty="0"/>
              <a:t>.</a:t>
            </a:r>
            <a:endParaRPr lang="en-US" dirty="0"/>
          </a:p>
        </p:txBody>
      </p:sp>
    </p:spTree>
    <p:extLst>
      <p:ext uri="{BB962C8B-B14F-4D97-AF65-F5344CB8AC3E}">
        <p14:creationId xmlns:p14="http://schemas.microsoft.com/office/powerpoint/2010/main" val="3217844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DA110-8075-4B96-AA4F-F5B9C77F6EE0}"/>
              </a:ext>
            </a:extLst>
          </p:cNvPr>
          <p:cNvSpPr>
            <a:spLocks noGrp="1"/>
          </p:cNvSpPr>
          <p:nvPr>
            <p:ph type="title"/>
          </p:nvPr>
        </p:nvSpPr>
        <p:spPr>
          <a:xfrm>
            <a:off x="856405" y="566002"/>
            <a:ext cx="5938887" cy="786547"/>
          </a:xfrm>
        </p:spPr>
        <p:txBody>
          <a:bodyPr/>
          <a:lstStyle/>
          <a:p>
            <a:r>
              <a:rPr lang="en-US" dirty="0"/>
              <a:t>Learning Objectives</a:t>
            </a:r>
            <a:endParaRPr lang="en-CA" dirty="0"/>
          </a:p>
        </p:txBody>
      </p:sp>
      <p:sp>
        <p:nvSpPr>
          <p:cNvPr id="3" name="Content Placeholder 2">
            <a:extLst>
              <a:ext uri="{FF2B5EF4-FFF2-40B4-BE49-F238E27FC236}">
                <a16:creationId xmlns:a16="http://schemas.microsoft.com/office/drawing/2014/main" id="{56B0F822-BDF1-49A4-9AB8-F82594FFB5D0}"/>
              </a:ext>
            </a:extLst>
          </p:cNvPr>
          <p:cNvSpPr>
            <a:spLocks noGrp="1"/>
          </p:cNvSpPr>
          <p:nvPr>
            <p:ph idx="1"/>
          </p:nvPr>
        </p:nvSpPr>
        <p:spPr>
          <a:xfrm>
            <a:off x="856405" y="1352549"/>
            <a:ext cx="7711860" cy="4774971"/>
          </a:xfrm>
        </p:spPr>
        <p:txBody>
          <a:bodyPr/>
          <a:lstStyle/>
          <a:p>
            <a:pPr>
              <a:lnSpc>
                <a:spcPct val="100000"/>
              </a:lnSpc>
              <a:spcBef>
                <a:spcPts val="2400"/>
              </a:spcBef>
            </a:pPr>
            <a:r>
              <a:rPr lang="en-US" dirty="0"/>
              <a:t>Produce granola bars to sell in a farm store.</a:t>
            </a:r>
          </a:p>
          <a:p>
            <a:pPr>
              <a:lnSpc>
                <a:spcPct val="100000"/>
              </a:lnSpc>
              <a:spcBef>
                <a:spcPts val="2400"/>
              </a:spcBef>
            </a:pPr>
            <a:r>
              <a:rPr lang="en-US" dirty="0"/>
              <a:t>Prepare ingredients safely.</a:t>
            </a:r>
          </a:p>
          <a:p>
            <a:pPr>
              <a:lnSpc>
                <a:spcPct val="100000"/>
              </a:lnSpc>
              <a:spcBef>
                <a:spcPts val="2400"/>
              </a:spcBef>
            </a:pPr>
            <a:r>
              <a:rPr lang="en-US" dirty="0"/>
              <a:t>Measure ingredients and read scales accurately.</a:t>
            </a:r>
          </a:p>
          <a:p>
            <a:pPr>
              <a:lnSpc>
                <a:spcPct val="100000"/>
              </a:lnSpc>
              <a:spcBef>
                <a:spcPts val="2400"/>
              </a:spcBef>
            </a:pPr>
            <a:r>
              <a:rPr lang="en-US" dirty="0"/>
              <a:t>Use fractions to halve the required ingredients.</a:t>
            </a:r>
          </a:p>
          <a:p>
            <a:pPr>
              <a:lnSpc>
                <a:spcPct val="100000"/>
              </a:lnSpc>
              <a:spcBef>
                <a:spcPts val="2400"/>
              </a:spcBef>
            </a:pPr>
            <a:r>
              <a:rPr lang="en-US" dirty="0"/>
              <a:t>Write instructions.</a:t>
            </a:r>
            <a:endParaRPr lang="en-CA" dirty="0"/>
          </a:p>
        </p:txBody>
      </p:sp>
      <p:pic>
        <p:nvPicPr>
          <p:cNvPr id="5" name="Picture 4" descr="A picture containing text, sign, vector graphics&#10;&#10;Description automatically generated">
            <a:extLst>
              <a:ext uri="{FF2B5EF4-FFF2-40B4-BE49-F238E27FC236}">
                <a16:creationId xmlns:a16="http://schemas.microsoft.com/office/drawing/2014/main" id="{72F22970-8735-471F-A6E0-5DFAF71DC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555374">
            <a:off x="6821337" y="4420266"/>
            <a:ext cx="1946162" cy="1942021"/>
          </a:xfrm>
          <a:prstGeom prst="rect">
            <a:avLst/>
          </a:prstGeom>
        </p:spPr>
      </p:pic>
    </p:spTree>
    <p:extLst>
      <p:ext uri="{BB962C8B-B14F-4D97-AF65-F5344CB8AC3E}">
        <p14:creationId xmlns:p14="http://schemas.microsoft.com/office/powerpoint/2010/main" val="359935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A96A4246-8597-47FD-90BB-94F669DB08BA}"/>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ln>
            <a:noFill/>
          </a:ln>
        </p:spPr>
      </p:pic>
      <p:pic>
        <p:nvPicPr>
          <p:cNvPr id="12" name="Picture 11">
            <a:extLst>
              <a:ext uri="{FF2B5EF4-FFF2-40B4-BE49-F238E27FC236}">
                <a16:creationId xmlns:a16="http://schemas.microsoft.com/office/drawing/2014/main" id="{109DEBB7-EED8-40D8-955C-FC0310251FE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9" name="Freeform: Shape 18">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5" name="Rectangle 2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Rounded Corners 14">
            <a:extLst>
              <a:ext uri="{FF2B5EF4-FFF2-40B4-BE49-F238E27FC236}">
                <a16:creationId xmlns:a16="http://schemas.microsoft.com/office/drawing/2014/main" id="{97718311-8474-4D06-BECE-F6AC24249ED0}"/>
              </a:ext>
            </a:extLst>
          </p:cNvPr>
          <p:cNvSpPr/>
          <p:nvPr/>
        </p:nvSpPr>
        <p:spPr>
          <a:xfrm>
            <a:off x="250316" y="571350"/>
            <a:ext cx="4738374" cy="5711201"/>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Connector 12">
            <a:extLst>
              <a:ext uri="{FF2B5EF4-FFF2-40B4-BE49-F238E27FC236}">
                <a16:creationId xmlns:a16="http://schemas.microsoft.com/office/drawing/2014/main" id="{97018A3F-AFEC-47A8-AD95-4E1CE0928F2B}"/>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04452BE3-AAEC-4C7C-8C2F-DE3296DD1520}"/>
              </a:ext>
            </a:extLst>
          </p:cNvPr>
          <p:cNvSpPr txBox="1">
            <a:spLocks/>
          </p:cNvSpPr>
          <p:nvPr/>
        </p:nvSpPr>
        <p:spPr>
          <a:xfrm>
            <a:off x="440217" y="703464"/>
            <a:ext cx="4461297"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Get Ready to Cook!</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225193" y="1632926"/>
            <a:ext cx="4853253" cy="4649625"/>
          </a:xfrm>
        </p:spPr>
        <p:txBody>
          <a:bodyPr vert="horz" lIns="91440" tIns="45720" rIns="91440" bIns="45720" rtlCol="0">
            <a:noAutofit/>
          </a:bodyPr>
          <a:lstStyle/>
          <a:p>
            <a:pPr>
              <a:lnSpc>
                <a:spcPct val="125000"/>
              </a:lnSpc>
              <a:spcBef>
                <a:spcPts val="2400"/>
              </a:spcBef>
            </a:pPr>
            <a:r>
              <a:rPr lang="en-US" sz="2000" dirty="0"/>
              <a:t>Tie back long hair. </a:t>
            </a:r>
          </a:p>
          <a:p>
            <a:pPr>
              <a:lnSpc>
                <a:spcPct val="125000"/>
              </a:lnSpc>
              <a:spcBef>
                <a:spcPts val="2400"/>
              </a:spcBef>
            </a:pPr>
            <a:r>
              <a:rPr lang="en-US" sz="2000" dirty="0"/>
              <a:t>Roll up your sleeves.</a:t>
            </a:r>
          </a:p>
          <a:p>
            <a:pPr>
              <a:lnSpc>
                <a:spcPct val="125000"/>
              </a:lnSpc>
              <a:spcBef>
                <a:spcPts val="2400"/>
              </a:spcBef>
            </a:pPr>
            <a:r>
              <a:rPr lang="en-US" sz="2000" dirty="0"/>
              <a:t>Put on an apron.</a:t>
            </a:r>
          </a:p>
          <a:p>
            <a:pPr>
              <a:lnSpc>
                <a:spcPct val="125000"/>
              </a:lnSpc>
              <a:spcBef>
                <a:spcPts val="2400"/>
              </a:spcBef>
            </a:pPr>
            <a:r>
              <a:rPr lang="en-US" sz="2000" dirty="0"/>
              <a:t>Clean the work surfaces.</a:t>
            </a:r>
          </a:p>
          <a:p>
            <a:pPr>
              <a:lnSpc>
                <a:spcPct val="125000"/>
              </a:lnSpc>
              <a:spcBef>
                <a:spcPts val="2400"/>
              </a:spcBef>
            </a:pPr>
            <a:r>
              <a:rPr lang="en-US" sz="2000" dirty="0"/>
              <a:t>Wash your hands before you touch food.</a:t>
            </a:r>
          </a:p>
        </p:txBody>
      </p:sp>
    </p:spTree>
    <p:extLst>
      <p:ext uri="{BB962C8B-B14F-4D97-AF65-F5344CB8AC3E}">
        <p14:creationId xmlns:p14="http://schemas.microsoft.com/office/powerpoint/2010/main" val="1506238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A0F93BF-264F-4375-AA68-D6F2FC9E0EA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890314A5-BF2A-4EBF-A98E-A9F2CB27C500}"/>
              </a:ext>
            </a:extLst>
          </p:cNvPr>
          <p:cNvPicPr>
            <a:picLocks noGrp="1" noChangeAspect="1"/>
          </p:cNvPicPr>
          <p:nvPr>
            <p:ph type="pic" idx="13"/>
          </p:nvPr>
        </p:nvPicPr>
        <p:blipFill rotWithShape="1">
          <a:blip r:embed="rId4">
            <a:extLst>
              <a:ext uri="{28A0092B-C50C-407E-A947-70E740481C1C}">
                <a14:useLocalDpi xmlns:a14="http://schemas.microsoft.com/office/drawing/2010/main" val="0"/>
              </a:ext>
            </a:extLst>
          </a:blip>
          <a:srcRect r="11298" b="10160"/>
          <a:stretch/>
        </p:blipFill>
        <p:spPr>
          <a:xfrm>
            <a:off x="3560074" y="3493008"/>
            <a:ext cx="5583926" cy="336498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47A3EB5D-3086-4095-BACA-FD671CA3B676}"/>
              </a:ext>
            </a:extLst>
          </p:cNvPr>
          <p:cNvSpPr/>
          <p:nvPr/>
        </p:nvSpPr>
        <p:spPr>
          <a:xfrm>
            <a:off x="183898" y="616373"/>
            <a:ext cx="4726798" cy="5753250"/>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19B34168-8612-4C99-9B5F-9756D6A2FF3E}"/>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0E972881-DDCA-4ECC-8430-6667F9993C60}"/>
              </a:ext>
            </a:extLst>
          </p:cNvPr>
          <p:cNvSpPr txBox="1">
            <a:spLocks/>
          </p:cNvSpPr>
          <p:nvPr/>
        </p:nvSpPr>
        <p:spPr>
          <a:xfrm>
            <a:off x="440217" y="703464"/>
            <a:ext cx="421416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Kitchen Safety</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641072" cy="4523718"/>
          </a:xfrm>
        </p:spPr>
        <p:txBody>
          <a:bodyPr vert="horz" lIns="91440" tIns="45720" rIns="91440" bIns="45720" rtlCol="0">
            <a:normAutofit/>
          </a:bodyPr>
          <a:lstStyle/>
          <a:p>
            <a:pPr>
              <a:lnSpc>
                <a:spcPct val="125000"/>
              </a:lnSpc>
              <a:spcBef>
                <a:spcPts val="2400"/>
              </a:spcBef>
            </a:pPr>
            <a:r>
              <a:rPr lang="en-US" sz="2000" dirty="0"/>
              <a:t>Look around the room. What possible dangers do you see?</a:t>
            </a:r>
          </a:p>
          <a:p>
            <a:pPr>
              <a:lnSpc>
                <a:spcPct val="125000"/>
              </a:lnSpc>
              <a:spcBef>
                <a:spcPts val="2400"/>
              </a:spcBef>
            </a:pPr>
            <a:r>
              <a:rPr lang="en-US" sz="2000" dirty="0"/>
              <a:t>How can we stay safe in the kitchen?</a:t>
            </a:r>
          </a:p>
        </p:txBody>
      </p:sp>
    </p:spTree>
    <p:extLst>
      <p:ext uri="{BB962C8B-B14F-4D97-AF65-F5344CB8AC3E}">
        <p14:creationId xmlns:p14="http://schemas.microsoft.com/office/powerpoint/2010/main" val="351645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A0F93BF-264F-4375-AA68-D6F2FC9E0EA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890314A5-BF2A-4EBF-A98E-A9F2CB27C500}"/>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47A3EB5D-3086-4095-BACA-FD671CA3B676}"/>
              </a:ext>
            </a:extLst>
          </p:cNvPr>
          <p:cNvSpPr/>
          <p:nvPr/>
        </p:nvSpPr>
        <p:spPr>
          <a:xfrm>
            <a:off x="250316" y="571350"/>
            <a:ext cx="4726798" cy="5753250"/>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4" name="Straight Connector 13">
            <a:extLst>
              <a:ext uri="{FF2B5EF4-FFF2-40B4-BE49-F238E27FC236}">
                <a16:creationId xmlns:a16="http://schemas.microsoft.com/office/drawing/2014/main" id="{19B34168-8612-4C99-9B5F-9756D6A2FF3E}"/>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0E972881-DDCA-4ECC-8430-6667F9993C60}"/>
              </a:ext>
            </a:extLst>
          </p:cNvPr>
          <p:cNvSpPr txBox="1">
            <a:spLocks/>
          </p:cNvSpPr>
          <p:nvPr/>
        </p:nvSpPr>
        <p:spPr>
          <a:xfrm>
            <a:off x="440217" y="703464"/>
            <a:ext cx="421416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err="1"/>
              <a:t>Tesing</a:t>
            </a:r>
            <a:r>
              <a:rPr lang="en-US" sz="3000" dirty="0"/>
              <a:t> the Recipe</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486274" cy="4523718"/>
          </a:xfrm>
        </p:spPr>
        <p:txBody>
          <a:bodyPr vert="horz" lIns="91440" tIns="45720" rIns="91440" bIns="45720" rtlCol="0">
            <a:normAutofit/>
          </a:bodyPr>
          <a:lstStyle/>
          <a:p>
            <a:pPr>
              <a:lnSpc>
                <a:spcPct val="125000"/>
              </a:lnSpc>
              <a:spcBef>
                <a:spcPts val="2400"/>
              </a:spcBef>
            </a:pPr>
            <a:r>
              <a:rPr lang="en-US" sz="2000" dirty="0"/>
              <a:t>We are going to make only half the recipe so we can test it. If we do not like it, we can change the recipe.</a:t>
            </a:r>
          </a:p>
          <a:p>
            <a:pPr>
              <a:lnSpc>
                <a:spcPct val="125000"/>
              </a:lnSpc>
              <a:spcBef>
                <a:spcPts val="2400"/>
              </a:spcBef>
            </a:pPr>
            <a:r>
              <a:rPr lang="en-US" sz="2000" dirty="0"/>
              <a:t>Look at your recipe. How will you work out what you will need to make half the recipe?</a:t>
            </a:r>
          </a:p>
        </p:txBody>
      </p:sp>
    </p:spTree>
    <p:extLst>
      <p:ext uri="{BB962C8B-B14F-4D97-AF65-F5344CB8AC3E}">
        <p14:creationId xmlns:p14="http://schemas.microsoft.com/office/powerpoint/2010/main" val="584735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6B96C0E3-F821-46CE-9835-5586ECEE60F8}"/>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p:blipFill>
        <p:spPr>
          <a:xfrm>
            <a:off x="4096527" y="8982"/>
            <a:ext cx="5047473"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ln>
            <a:noFill/>
          </a:ln>
        </p:spPr>
      </p:pic>
      <p:pic>
        <p:nvPicPr>
          <p:cNvPr id="8" name="Picture 7">
            <a:extLst>
              <a:ext uri="{FF2B5EF4-FFF2-40B4-BE49-F238E27FC236}">
                <a16:creationId xmlns:a16="http://schemas.microsoft.com/office/drawing/2014/main" id="{827C5E02-DC1A-4A51-BEB4-C80B52E6B83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160699" y="3493008"/>
            <a:ext cx="4983301"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Rounded Corners 15">
            <a:extLst>
              <a:ext uri="{FF2B5EF4-FFF2-40B4-BE49-F238E27FC236}">
                <a16:creationId xmlns:a16="http://schemas.microsoft.com/office/drawing/2014/main" id="{9C515114-F8F4-49AE-ADE3-01A1F0FEA531}"/>
              </a:ext>
            </a:extLst>
          </p:cNvPr>
          <p:cNvSpPr/>
          <p:nvPr/>
        </p:nvSpPr>
        <p:spPr>
          <a:xfrm>
            <a:off x="250315" y="571350"/>
            <a:ext cx="4715223" cy="5715150"/>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a:extLst>
              <a:ext uri="{FF2B5EF4-FFF2-40B4-BE49-F238E27FC236}">
                <a16:creationId xmlns:a16="http://schemas.microsoft.com/office/drawing/2014/main" id="{D024FCC5-6149-459D-AFB5-501D52AEC423}"/>
              </a:ext>
            </a:extLst>
          </p:cNvPr>
          <p:cNvSpPr>
            <a:spLocks noGrp="1"/>
          </p:cNvSpPr>
          <p:nvPr>
            <p:ph type="title"/>
          </p:nvPr>
        </p:nvSpPr>
        <p:spPr>
          <a:xfrm>
            <a:off x="440217" y="703464"/>
            <a:ext cx="4286086" cy="787633"/>
          </a:xfrm>
        </p:spPr>
        <p:txBody>
          <a:bodyPr vert="horz" lIns="91440" tIns="45720" rIns="91440" bIns="45720" rtlCol="0" anchor="ctr">
            <a:normAutofit/>
          </a:bodyPr>
          <a:lstStyle/>
          <a:p>
            <a:r>
              <a:rPr lang="en-US" sz="3000" kern="1200" dirty="0"/>
              <a:t>Measuring Accurately</a:t>
            </a:r>
          </a:p>
        </p:txBody>
      </p:sp>
      <p:sp>
        <p:nvSpPr>
          <p:cNvPr id="3" name="Rectangle 2">
            <a:extLst>
              <a:ext uri="{FF2B5EF4-FFF2-40B4-BE49-F238E27FC236}">
                <a16:creationId xmlns:a16="http://schemas.microsoft.com/office/drawing/2014/main" id="{40370BC9-178D-40D4-A59E-ECD846176F37}"/>
              </a:ext>
            </a:extLst>
          </p:cNvPr>
          <p:cNvSpPr/>
          <p:nvPr/>
        </p:nvSpPr>
        <p:spPr>
          <a:xfrm>
            <a:off x="336042" y="2103120"/>
            <a:ext cx="3670146" cy="178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24090" y="1630894"/>
            <a:ext cx="4641448" cy="4865156"/>
          </a:xfrm>
        </p:spPr>
        <p:txBody>
          <a:bodyPr vert="horz" lIns="91440" tIns="45720" rIns="91440" bIns="45720" rtlCol="0">
            <a:normAutofit/>
          </a:bodyPr>
          <a:lstStyle/>
          <a:p>
            <a:pPr>
              <a:lnSpc>
                <a:spcPct val="106000"/>
              </a:lnSpc>
              <a:spcBef>
                <a:spcPts val="1800"/>
              </a:spcBef>
              <a:buClr>
                <a:schemeClr val="dk1"/>
              </a:buClr>
              <a:buSzPts val="1800"/>
            </a:pPr>
            <a:r>
              <a:rPr lang="en-US" sz="2000" dirty="0">
                <a:solidFill>
                  <a:schemeClr val="tx1"/>
                </a:solidFill>
              </a:rPr>
              <a:t>Read the recipe carefully. Pay attention to teaspoon and tablespoon. They are not the same!</a:t>
            </a:r>
          </a:p>
          <a:p>
            <a:pPr>
              <a:lnSpc>
                <a:spcPct val="106000"/>
              </a:lnSpc>
              <a:spcBef>
                <a:spcPts val="1800"/>
              </a:spcBef>
              <a:buClr>
                <a:schemeClr val="dk1"/>
              </a:buClr>
              <a:buSzPts val="1800"/>
            </a:pPr>
            <a:r>
              <a:rPr lang="en-US" sz="2000" dirty="0">
                <a:solidFill>
                  <a:schemeClr val="tx1"/>
                </a:solidFill>
              </a:rPr>
              <a:t>To measure dry ingredients, fill the measuring cup or spoon to the top. Make the ingredient level by scraping the top with a flat edge (a butter knife, the handle of a spoon).</a:t>
            </a:r>
          </a:p>
        </p:txBody>
      </p:sp>
      <p:cxnSp>
        <p:nvCxnSpPr>
          <p:cNvPr id="7" name="Straight Connector 6">
            <a:extLst>
              <a:ext uri="{FF2B5EF4-FFF2-40B4-BE49-F238E27FC236}">
                <a16:creationId xmlns:a16="http://schemas.microsoft.com/office/drawing/2014/main" id="{09280138-C0A8-4401-9B95-C46422D1A086}"/>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346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6B96C0E3-F821-46CE-9835-5586ECEE60F8}"/>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p:blipFill>
        <p:spPr>
          <a:xfrm>
            <a:off x="4077097" y="10"/>
            <a:ext cx="5056978"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ln>
            <a:noFill/>
          </a:ln>
        </p:spPr>
      </p:pic>
      <p:pic>
        <p:nvPicPr>
          <p:cNvPr id="8" name="Picture 7">
            <a:extLst>
              <a:ext uri="{FF2B5EF4-FFF2-40B4-BE49-F238E27FC236}">
                <a16:creationId xmlns:a16="http://schemas.microsoft.com/office/drawing/2014/main" id="{827C5E02-DC1A-4A51-BEB4-C80B52E6B83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107990" y="3493008"/>
            <a:ext cx="5047488"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Rounded Corners 15">
            <a:extLst>
              <a:ext uri="{FF2B5EF4-FFF2-40B4-BE49-F238E27FC236}">
                <a16:creationId xmlns:a16="http://schemas.microsoft.com/office/drawing/2014/main" id="{9C515114-F8F4-49AE-ADE3-01A1F0FEA531}"/>
              </a:ext>
            </a:extLst>
          </p:cNvPr>
          <p:cNvSpPr/>
          <p:nvPr/>
        </p:nvSpPr>
        <p:spPr>
          <a:xfrm>
            <a:off x="250315" y="571350"/>
            <a:ext cx="4715223" cy="5715150"/>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a:extLst>
              <a:ext uri="{FF2B5EF4-FFF2-40B4-BE49-F238E27FC236}">
                <a16:creationId xmlns:a16="http://schemas.microsoft.com/office/drawing/2014/main" id="{D024FCC5-6149-459D-AFB5-501D52AEC423}"/>
              </a:ext>
            </a:extLst>
          </p:cNvPr>
          <p:cNvSpPr>
            <a:spLocks noGrp="1"/>
          </p:cNvSpPr>
          <p:nvPr>
            <p:ph type="title"/>
          </p:nvPr>
        </p:nvSpPr>
        <p:spPr>
          <a:xfrm>
            <a:off x="440217" y="703464"/>
            <a:ext cx="4286086" cy="787633"/>
          </a:xfrm>
        </p:spPr>
        <p:txBody>
          <a:bodyPr vert="horz" lIns="91440" tIns="45720" rIns="91440" bIns="45720" rtlCol="0" anchor="ctr">
            <a:normAutofit/>
          </a:bodyPr>
          <a:lstStyle/>
          <a:p>
            <a:r>
              <a:rPr lang="en-US" sz="3000" kern="1200" dirty="0"/>
              <a:t>Measuring Accurately</a:t>
            </a:r>
          </a:p>
        </p:txBody>
      </p:sp>
      <p:sp>
        <p:nvSpPr>
          <p:cNvPr id="3" name="Rectangle 2">
            <a:extLst>
              <a:ext uri="{FF2B5EF4-FFF2-40B4-BE49-F238E27FC236}">
                <a16:creationId xmlns:a16="http://schemas.microsoft.com/office/drawing/2014/main" id="{40370BC9-178D-40D4-A59E-ECD846176F37}"/>
              </a:ext>
            </a:extLst>
          </p:cNvPr>
          <p:cNvSpPr/>
          <p:nvPr/>
        </p:nvSpPr>
        <p:spPr>
          <a:xfrm>
            <a:off x="336042" y="2103120"/>
            <a:ext cx="3670146" cy="178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24090" y="1630894"/>
            <a:ext cx="4641448" cy="4865156"/>
          </a:xfrm>
        </p:spPr>
        <p:txBody>
          <a:bodyPr vert="horz" lIns="91440" tIns="45720" rIns="91440" bIns="45720" rtlCol="0">
            <a:normAutofit/>
          </a:bodyPr>
          <a:lstStyle/>
          <a:p>
            <a:pPr>
              <a:lnSpc>
                <a:spcPct val="106000"/>
              </a:lnSpc>
              <a:spcBef>
                <a:spcPts val="1800"/>
              </a:spcBef>
              <a:buClr>
                <a:schemeClr val="dk1"/>
              </a:buClr>
              <a:buSzPts val="1800"/>
            </a:pPr>
            <a:r>
              <a:rPr lang="en-US" sz="2000" dirty="0">
                <a:solidFill>
                  <a:schemeClr val="tx1"/>
                </a:solidFill>
              </a:rPr>
              <a:t>To measure wet ingredients, place your measuring cup on an even surface.</a:t>
            </a:r>
          </a:p>
          <a:p>
            <a:pPr>
              <a:lnSpc>
                <a:spcPct val="106000"/>
              </a:lnSpc>
              <a:spcBef>
                <a:spcPts val="1800"/>
              </a:spcBef>
              <a:buClr>
                <a:schemeClr val="dk1"/>
              </a:buClr>
              <a:buSzPts val="1800"/>
            </a:pPr>
            <a:r>
              <a:rPr lang="en-US" sz="2000" dirty="0">
                <a:solidFill>
                  <a:schemeClr val="tx1"/>
                </a:solidFill>
              </a:rPr>
              <a:t>Work with a partner and ask them to look at the measuring cup with their eyes level with the line that says how much you need.</a:t>
            </a:r>
          </a:p>
          <a:p>
            <a:pPr>
              <a:lnSpc>
                <a:spcPct val="106000"/>
              </a:lnSpc>
              <a:spcBef>
                <a:spcPts val="1800"/>
              </a:spcBef>
              <a:buClr>
                <a:schemeClr val="dk1"/>
              </a:buClr>
              <a:buSzPts val="1800"/>
            </a:pPr>
            <a:r>
              <a:rPr lang="en-US" sz="2000" dirty="0">
                <a:solidFill>
                  <a:schemeClr val="tx1"/>
                </a:solidFill>
              </a:rPr>
              <a:t>Pour carefully and slowly until your partner tells you to stop</a:t>
            </a:r>
          </a:p>
        </p:txBody>
      </p:sp>
      <p:cxnSp>
        <p:nvCxnSpPr>
          <p:cNvPr id="7" name="Straight Connector 6">
            <a:extLst>
              <a:ext uri="{FF2B5EF4-FFF2-40B4-BE49-F238E27FC236}">
                <a16:creationId xmlns:a16="http://schemas.microsoft.com/office/drawing/2014/main" id="{09280138-C0A8-4401-9B95-C46422D1A086}"/>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06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83611B80-4E16-41E7-978A-ABE98B0ABF28}"/>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p:blipFill>
        <p:spPr>
          <a:xfrm>
            <a:off x="4098472" y="11"/>
            <a:ext cx="5047473"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ln>
            <a:noFill/>
          </a:ln>
        </p:spPr>
      </p:pic>
      <p:pic>
        <p:nvPicPr>
          <p:cNvPr id="8" name="Picture 7">
            <a:extLst>
              <a:ext uri="{FF2B5EF4-FFF2-40B4-BE49-F238E27FC236}">
                <a16:creationId xmlns:a16="http://schemas.microsoft.com/office/drawing/2014/main" id="{0764467B-B6E9-471F-ABC5-BD0E0CABB18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061435" y="3493007"/>
            <a:ext cx="5083447" cy="3388965"/>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B1B3BE87-0C8F-4CB4-B146-CF00E3661C61}"/>
              </a:ext>
            </a:extLst>
          </p:cNvPr>
          <p:cNvSpPr/>
          <p:nvPr/>
        </p:nvSpPr>
        <p:spPr>
          <a:xfrm>
            <a:off x="250315" y="571350"/>
            <a:ext cx="4726799"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04ED87AA-AC03-4BB0-8EBE-3D47D2AAFA80}"/>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1CBBC293-2D99-4D94-93D4-338D889E087D}"/>
              </a:ext>
            </a:extLst>
          </p:cNvPr>
          <p:cNvSpPr txBox="1">
            <a:spLocks/>
          </p:cNvSpPr>
          <p:nvPr/>
        </p:nvSpPr>
        <p:spPr>
          <a:xfrm>
            <a:off x="440217" y="703464"/>
            <a:ext cx="4197686"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Knife Safety</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283491" y="1635759"/>
            <a:ext cx="4726799" cy="4490403"/>
          </a:xfrm>
        </p:spPr>
        <p:txBody>
          <a:bodyPr vert="horz" lIns="91440" tIns="45720" rIns="91440" bIns="45720" rtlCol="0">
            <a:noAutofit/>
          </a:bodyPr>
          <a:lstStyle/>
          <a:p>
            <a:pPr>
              <a:lnSpc>
                <a:spcPct val="106000"/>
              </a:lnSpc>
              <a:spcBef>
                <a:spcPts val="1800"/>
              </a:spcBef>
              <a:buClr>
                <a:schemeClr val="dk1"/>
              </a:buClr>
              <a:buSzPct val="100000"/>
            </a:pPr>
            <a:r>
              <a:rPr lang="en-US" sz="2000" dirty="0">
                <a:solidFill>
                  <a:schemeClr val="tx1"/>
                </a:solidFill>
              </a:rPr>
              <a:t>You may need to cut ingredients, you will use a knife to cut your granola into bars.</a:t>
            </a:r>
          </a:p>
          <a:p>
            <a:pPr>
              <a:lnSpc>
                <a:spcPct val="106000"/>
              </a:lnSpc>
              <a:spcBef>
                <a:spcPts val="1800"/>
              </a:spcBef>
              <a:buClr>
                <a:schemeClr val="dk1"/>
              </a:buClr>
              <a:buSzPct val="100000"/>
            </a:pPr>
            <a:r>
              <a:rPr lang="en-US" sz="2000" dirty="0">
                <a:solidFill>
                  <a:schemeClr val="tx1"/>
                </a:solidFill>
              </a:rPr>
              <a:t>Keep knife blade facing away from you. If it has a cover, hold the knife by its handle, pinch the cover’s tip, and pull gently. </a:t>
            </a:r>
          </a:p>
          <a:p>
            <a:pPr>
              <a:lnSpc>
                <a:spcPct val="106000"/>
              </a:lnSpc>
              <a:spcBef>
                <a:spcPts val="1800"/>
              </a:spcBef>
              <a:buClr>
                <a:schemeClr val="dk1"/>
              </a:buClr>
              <a:buSzPct val="100000"/>
            </a:pPr>
            <a:r>
              <a:rPr lang="en-US" sz="2000" dirty="0">
                <a:solidFill>
                  <a:schemeClr val="tx1"/>
                </a:solidFill>
              </a:rPr>
              <a:t>Do not swing arms. It is dangerous! </a:t>
            </a:r>
          </a:p>
          <a:p>
            <a:pPr>
              <a:lnSpc>
                <a:spcPct val="106000"/>
              </a:lnSpc>
              <a:spcBef>
                <a:spcPts val="1800"/>
              </a:spcBef>
              <a:buClr>
                <a:schemeClr val="dk1"/>
              </a:buClr>
              <a:buSzPct val="100000"/>
            </a:pPr>
            <a:r>
              <a:rPr lang="en-US" sz="2000" dirty="0">
                <a:solidFill>
                  <a:schemeClr val="tx1"/>
                </a:solidFill>
              </a:rPr>
              <a:t>Your knife is now “active.” Keep it in the safety zone (your chopping board). You will put yourself and others in danger if it moves away.</a:t>
            </a:r>
            <a:endParaRPr lang="en-US" sz="2000"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3740924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3624601" cy="78763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Cutting Food:</a:t>
            </a:r>
          </a:p>
          <a:p>
            <a:r>
              <a:rPr lang="en-US" sz="3000" dirty="0"/>
              <a:t>Bridge Method</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224281" y="1643087"/>
            <a:ext cx="4896359" cy="4432276"/>
          </a:xfrm>
        </p:spPr>
        <p:txBody>
          <a:bodyPr vert="horz" lIns="91440" tIns="45720" rIns="91440" bIns="45720" rtlCol="0">
            <a:noAutofit/>
          </a:bodyPr>
          <a:lstStyle/>
          <a:p>
            <a:pPr>
              <a:lnSpc>
                <a:spcPct val="125000"/>
              </a:lnSpc>
              <a:spcBef>
                <a:spcPts val="1400"/>
              </a:spcBef>
            </a:pPr>
            <a:r>
              <a:rPr lang="en-US" sz="2000" dirty="0"/>
              <a:t>Hold knife firmly with blade down. </a:t>
            </a:r>
          </a:p>
          <a:p>
            <a:pPr>
              <a:lnSpc>
                <a:spcPct val="125000"/>
              </a:lnSpc>
              <a:spcBef>
                <a:spcPts val="1400"/>
              </a:spcBef>
            </a:pPr>
            <a:r>
              <a:rPr lang="en-US" sz="2000" dirty="0"/>
              <a:t>Hold the food with other hand. Keep hand open with fingers together. </a:t>
            </a:r>
          </a:p>
          <a:p>
            <a:pPr>
              <a:lnSpc>
                <a:spcPct val="125000"/>
              </a:lnSpc>
              <a:spcBef>
                <a:spcPts val="1400"/>
              </a:spcBef>
            </a:pPr>
            <a:r>
              <a:rPr lang="en-US" sz="2000" dirty="0"/>
              <a:t>Put fingers and thumb on either  side of food. Hold firmly. </a:t>
            </a:r>
          </a:p>
          <a:p>
            <a:pPr>
              <a:lnSpc>
                <a:spcPct val="125000"/>
              </a:lnSpc>
              <a:spcBef>
                <a:spcPts val="1400"/>
              </a:spcBef>
            </a:pPr>
            <a:r>
              <a:rPr lang="en-US" sz="2000" dirty="0"/>
              <a:t>Put knife through the middle of “bridge” to cut the food.</a:t>
            </a:r>
          </a:p>
          <a:p>
            <a:pPr>
              <a:lnSpc>
                <a:spcPct val="125000"/>
              </a:lnSpc>
              <a:spcBef>
                <a:spcPts val="1400"/>
              </a:spcBef>
            </a:pPr>
            <a:r>
              <a:rPr lang="en-US" sz="2000" dirty="0"/>
              <a:t>Watch what you are doing. Be careful that fingers are not where they can be cut.</a:t>
            </a:r>
          </a:p>
        </p:txBody>
      </p:sp>
    </p:spTree>
    <p:extLst>
      <p:ext uri="{BB962C8B-B14F-4D97-AF65-F5344CB8AC3E}">
        <p14:creationId xmlns:p14="http://schemas.microsoft.com/office/powerpoint/2010/main" val="17406968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3593</TotalTime>
  <Words>1477</Words>
  <Application>Microsoft Office PowerPoint</Application>
  <PresentationFormat>On-screen Show (4:3)</PresentationFormat>
  <Paragraphs>126</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Rounded MT Bold</vt:lpstr>
      <vt:lpstr>Calibri</vt:lpstr>
      <vt:lpstr>IIKLH K+ Arial MT</vt:lpstr>
      <vt:lpstr>Office Theme</vt:lpstr>
      <vt:lpstr>PowerPoint Presentation</vt:lpstr>
      <vt:lpstr>Learning Objectives</vt:lpstr>
      <vt:lpstr>PowerPoint Presentation</vt:lpstr>
      <vt:lpstr>PowerPoint Presentation</vt:lpstr>
      <vt:lpstr>PowerPoint Presentation</vt:lpstr>
      <vt:lpstr>Measuring Accurately</vt:lpstr>
      <vt:lpstr>Measuring Accurately</vt:lpstr>
      <vt:lpstr>PowerPoint Presentation</vt:lpstr>
      <vt:lpstr>PowerPoint Presentation</vt:lpstr>
      <vt:lpstr>PowerPoint Presentation</vt:lpstr>
      <vt:lpstr>PowerPoint Presentation</vt:lpstr>
      <vt:lpstr>PowerPoint Presentation</vt:lpstr>
      <vt:lpstr>Writing Your Recipes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Ratz</dc:creator>
  <cp:lastModifiedBy>Kim Ratz</cp:lastModifiedBy>
  <cp:revision>124</cp:revision>
  <cp:lastPrinted>2023-02-10T20:42:08Z</cp:lastPrinted>
  <dcterms:created xsi:type="dcterms:W3CDTF">2022-06-20T17:57:32Z</dcterms:created>
  <dcterms:modified xsi:type="dcterms:W3CDTF">2023-07-12T16:00:09Z</dcterms:modified>
</cp:coreProperties>
</file>