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12" r:id="rId2"/>
    <p:sldId id="257" r:id="rId3"/>
    <p:sldId id="310" r:id="rId4"/>
    <p:sldId id="288" r:id="rId5"/>
    <p:sldId id="324" r:id="rId6"/>
    <p:sldId id="290" r:id="rId7"/>
    <p:sldId id="291" r:id="rId8"/>
    <p:sldId id="318" r:id="rId9"/>
    <p:sldId id="319" r:id="rId10"/>
    <p:sldId id="327" r:id="rId11"/>
    <p:sldId id="323" r:id="rId12"/>
    <p:sldId id="32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09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4706" autoAdjust="0"/>
  </p:normalViewPr>
  <p:slideViewPr>
    <p:cSldViewPr snapToGrid="0">
      <p:cViewPr varScale="1">
        <p:scale>
          <a:sx n="66" d="100"/>
          <a:sy n="66" d="100"/>
        </p:scale>
        <p:origin x="1795" y="5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29"/>
    </p:cViewPr>
  </p:sorter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DED018B-63AE-44BB-B311-756F935CE590}" type="datetimeFigureOut">
              <a:rPr lang="en-CA" smtClean="0"/>
              <a:t>2023-07-12</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52B4D-80B6-452C-A7D7-277FD7B18C08}" type="slidenum">
              <a:rPr lang="en-CA" smtClean="0"/>
              <a:t>‹#›</a:t>
            </a:fld>
            <a:endParaRPr lang="en-CA"/>
          </a:p>
        </p:txBody>
      </p:sp>
    </p:spTree>
    <p:extLst>
      <p:ext uri="{BB962C8B-B14F-4D97-AF65-F5344CB8AC3E}">
        <p14:creationId xmlns:p14="http://schemas.microsoft.com/office/powerpoint/2010/main" val="147037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1152B4D-80B6-452C-A7D7-277FD7B18C08}" type="slidenum">
              <a:rPr lang="en-CA" smtClean="0"/>
              <a:t>1</a:t>
            </a:fld>
            <a:endParaRPr lang="en-CA"/>
          </a:p>
        </p:txBody>
      </p:sp>
    </p:spTree>
    <p:extLst>
      <p:ext uri="{BB962C8B-B14F-4D97-AF65-F5344CB8AC3E}">
        <p14:creationId xmlns:p14="http://schemas.microsoft.com/office/powerpoint/2010/main" val="1173012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Chocolate Bar CHALLENGE!</a:t>
            </a:r>
          </a:p>
          <a:p>
            <a:pPr marL="171450" indent="-171450">
              <a:lnSpc>
                <a:spcPct val="125000"/>
              </a:lnSpc>
              <a:spcBef>
                <a:spcPts val="2400"/>
              </a:spcBef>
              <a:buFont typeface="Arial" panose="020B0604020202020204" pitchFamily="34" charset="0"/>
              <a:buChar char="•"/>
            </a:pPr>
            <a:r>
              <a:rPr lang="en-US" sz="1200" dirty="0"/>
              <a:t>Ask students to write a list of top tips for drawing pictographs. This could be completed as a chocolate bar challenge activity: each child has a plain piece of paper they fold into six segments. They fill one segment with their own idea and then collect answers from their peers to fill the remaining segments and they have six different top tips for drawing pictographs.</a:t>
            </a:r>
          </a:p>
        </p:txBody>
      </p:sp>
      <p:sp>
        <p:nvSpPr>
          <p:cNvPr id="4" name="Slide Number Placeholder 3"/>
          <p:cNvSpPr>
            <a:spLocks noGrp="1"/>
          </p:cNvSpPr>
          <p:nvPr>
            <p:ph type="sldNum" sz="quarter" idx="5"/>
          </p:nvPr>
        </p:nvSpPr>
        <p:spPr/>
        <p:txBody>
          <a:bodyPr/>
          <a:lstStyle/>
          <a:p>
            <a:fld id="{A1152B4D-80B6-452C-A7D7-277FD7B18C08}" type="slidenum">
              <a:rPr lang="en-CA" smtClean="0"/>
              <a:t>10</a:t>
            </a:fld>
            <a:endParaRPr lang="en-CA"/>
          </a:p>
        </p:txBody>
      </p:sp>
    </p:spTree>
    <p:extLst>
      <p:ext uri="{BB962C8B-B14F-4D97-AF65-F5344CB8AC3E}">
        <p14:creationId xmlns:p14="http://schemas.microsoft.com/office/powerpoint/2010/main" val="1201379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Drawing a Pictograph</a:t>
            </a:r>
          </a:p>
          <a:p>
            <a:pPr marL="171450" indent="-171450">
              <a:buFont typeface="Arial" panose="020B0604020202020204" pitchFamily="34" charset="0"/>
              <a:buChar char="•"/>
            </a:pPr>
            <a:r>
              <a:rPr lang="en-US" dirty="0"/>
              <a:t>Use the example in the slide to take students through each stage of drawing a pictograph and share tips for drawing one. </a:t>
            </a:r>
          </a:p>
          <a:p>
            <a:pPr marL="171450" indent="-171450">
              <a:buFont typeface="Arial" panose="020B0604020202020204" pitchFamily="34" charset="0"/>
              <a:buChar char="•"/>
            </a:pPr>
            <a:r>
              <a:rPr lang="en-US" dirty="0"/>
              <a:t>Model each step of constructing a pictograph. </a:t>
            </a:r>
          </a:p>
          <a:p>
            <a:pPr marL="171450" indent="-171450">
              <a:buFont typeface="Arial" panose="020B0604020202020204" pitchFamily="34" charset="0"/>
              <a:buChar char="•"/>
            </a:pPr>
            <a:r>
              <a:rPr lang="en-US" dirty="0"/>
              <a:t>Ask students to construct a pictograph to display their market research results. You could extend them here by also covering how to draw an additional bar graph.</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11</a:t>
            </a:fld>
            <a:endParaRPr lang="en-CA"/>
          </a:p>
        </p:txBody>
      </p:sp>
    </p:spTree>
    <p:extLst>
      <p:ext uri="{BB962C8B-B14F-4D97-AF65-F5344CB8AC3E}">
        <p14:creationId xmlns:p14="http://schemas.microsoft.com/office/powerpoint/2010/main" val="290672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Your Final Decision</a:t>
            </a:r>
          </a:p>
          <a:p>
            <a:pPr marL="171450" indent="-171450">
              <a:lnSpc>
                <a:spcPct val="125000"/>
              </a:lnSpc>
              <a:spcBef>
                <a:spcPts val="2400"/>
              </a:spcBef>
              <a:buFont typeface="Arial" panose="020B0604020202020204" pitchFamily="34" charset="0"/>
              <a:buChar char="•"/>
            </a:pPr>
            <a:r>
              <a:rPr lang="en-US" sz="1200" dirty="0"/>
              <a:t>Ask groups to reach a final decision about the flavour of their granola bar and write two sentences to explain what their market research showed and their group’s final decision. </a:t>
            </a:r>
          </a:p>
          <a:p>
            <a:pPr marL="171450" indent="-171450">
              <a:lnSpc>
                <a:spcPct val="125000"/>
              </a:lnSpc>
              <a:spcBef>
                <a:spcPts val="2400"/>
              </a:spcBef>
              <a:buFont typeface="Arial" panose="020B0604020202020204" pitchFamily="34" charset="0"/>
              <a:buChar char="•"/>
            </a:pPr>
            <a:r>
              <a:rPr lang="en-US" sz="1200" dirty="0"/>
              <a:t>At the end of the lesson, students should write a shopping list for the ingredients they wish to add to their granola bars and give it to their teacher.</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12</a:t>
            </a:fld>
            <a:endParaRPr lang="en-CA"/>
          </a:p>
        </p:txBody>
      </p:sp>
    </p:spTree>
    <p:extLst>
      <p:ext uri="{BB962C8B-B14F-4D97-AF65-F5344CB8AC3E}">
        <p14:creationId xmlns:p14="http://schemas.microsoft.com/office/powerpoint/2010/main" val="237815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mn-lt"/>
              </a:rPr>
              <a:t>Learning Objectives</a:t>
            </a:r>
          </a:p>
          <a:p>
            <a:pPr>
              <a:lnSpc>
                <a:spcPct val="100000"/>
              </a:lnSpc>
              <a:spcBef>
                <a:spcPts val="2300"/>
              </a:spcBef>
            </a:pPr>
            <a:r>
              <a:rPr lang="en-US" sz="1200" dirty="0"/>
              <a:t>• </a:t>
            </a:r>
            <a:r>
              <a:rPr lang="en-US" dirty="0"/>
              <a:t>Learn how grains are important and healthy. Develop a recipe for a healthy snack bar.</a:t>
            </a:r>
          </a:p>
          <a:p>
            <a:pPr>
              <a:lnSpc>
                <a:spcPct val="100000"/>
              </a:lnSpc>
              <a:spcBef>
                <a:spcPts val="2300"/>
              </a:spcBef>
            </a:pPr>
            <a:r>
              <a:rPr lang="en-US" sz="1200" dirty="0"/>
              <a:t>• </a:t>
            </a:r>
            <a:r>
              <a:rPr lang="en-US" dirty="0"/>
              <a:t>Design two granola bar flavours for the target market.</a:t>
            </a:r>
          </a:p>
          <a:p>
            <a:pPr>
              <a:lnSpc>
                <a:spcPct val="100000"/>
              </a:lnSpc>
              <a:spcBef>
                <a:spcPts val="2300"/>
              </a:spcBef>
            </a:pPr>
            <a:r>
              <a:rPr lang="en-US" sz="1200" dirty="0"/>
              <a:t>• </a:t>
            </a:r>
            <a:r>
              <a:rPr lang="en-US" dirty="0"/>
              <a:t>Understand why you should use local ingredients.</a:t>
            </a:r>
          </a:p>
          <a:p>
            <a:pPr>
              <a:lnSpc>
                <a:spcPct val="100000"/>
              </a:lnSpc>
              <a:spcBef>
                <a:spcPts val="2300"/>
              </a:spcBef>
            </a:pPr>
            <a:r>
              <a:rPr lang="en-US" sz="1200" dirty="0"/>
              <a:t>• </a:t>
            </a:r>
            <a:r>
              <a:rPr lang="en-US" dirty="0"/>
              <a:t>Design a survey.</a:t>
            </a:r>
          </a:p>
          <a:p>
            <a:pPr>
              <a:lnSpc>
                <a:spcPct val="100000"/>
              </a:lnSpc>
              <a:spcBef>
                <a:spcPts val="2300"/>
              </a:spcBef>
            </a:pPr>
            <a:r>
              <a:rPr lang="en-US" sz="1200" dirty="0"/>
              <a:t>• </a:t>
            </a:r>
            <a:r>
              <a:rPr lang="en-US" dirty="0"/>
              <a:t>Make a pictograph or bar graph to show market research results.</a:t>
            </a:r>
          </a:p>
          <a:p>
            <a:pPr>
              <a:lnSpc>
                <a:spcPct val="100000"/>
              </a:lnSpc>
              <a:spcBef>
                <a:spcPts val="2300"/>
              </a:spcBef>
            </a:pPr>
            <a:r>
              <a:rPr lang="en-US" sz="1200" dirty="0"/>
              <a:t>• </a:t>
            </a:r>
            <a:r>
              <a:rPr lang="en-US" dirty="0"/>
              <a:t>Use data for decision-making.</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2</a:t>
            </a:fld>
            <a:endParaRPr lang="en-CA"/>
          </a:p>
        </p:txBody>
      </p:sp>
    </p:spTree>
    <p:extLst>
      <p:ext uri="{BB962C8B-B14F-4D97-AF65-F5344CB8AC3E}">
        <p14:creationId xmlns:p14="http://schemas.microsoft.com/office/powerpoint/2010/main" val="85083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rPr>
              <a:t>Grains in our Diet</a:t>
            </a:r>
          </a:p>
          <a:p>
            <a:pPr marL="171450" indent="-171450">
              <a:lnSpc>
                <a:spcPct val="106000"/>
              </a:lnSpc>
              <a:spcBef>
                <a:spcPts val="0"/>
              </a:spcBef>
              <a:buClr>
                <a:schemeClr val="dk1"/>
              </a:buClr>
              <a:buSzPct val="100000"/>
              <a:buFont typeface="Arial" panose="020B0604020202020204" pitchFamily="34" charset="0"/>
              <a:buChar char="•"/>
            </a:pPr>
            <a:r>
              <a:rPr lang="en-US" sz="1200" dirty="0">
                <a:solidFill>
                  <a:schemeClr val="tx1"/>
                </a:solidFill>
              </a:rPr>
              <a:t>Explain: grains are an important part of a healthy diet. Ontario produces several types of grains: barley, corn, oats, soybeans, and wheat. They provide your body with carbohydrates, protein, fat, and several minerals important for good health.</a:t>
            </a:r>
          </a:p>
          <a:p>
            <a:pPr marL="171450" indent="-171450">
              <a:lnSpc>
                <a:spcPct val="106000"/>
              </a:lnSpc>
              <a:spcBef>
                <a:spcPts val="0"/>
              </a:spcBef>
              <a:buClr>
                <a:schemeClr val="dk1"/>
              </a:buClr>
              <a:buSzPct val="100000"/>
              <a:buFont typeface="Arial" panose="020B0604020202020204" pitchFamily="34" charset="0"/>
              <a:buChar char="•"/>
            </a:pPr>
            <a:r>
              <a:rPr lang="en-US" sz="1200" dirty="0">
                <a:solidFill>
                  <a:schemeClr val="tx1"/>
                </a:solidFill>
              </a:rPr>
              <a:t>The grain products we love contain refined or whole grains. Refined means they have had more processing than whole grains. Both are healthy choices and which one you eat is a matter of preference. </a:t>
            </a:r>
          </a:p>
          <a:p>
            <a:pPr marL="171450" indent="-171450">
              <a:lnSpc>
                <a:spcPct val="106000"/>
              </a:lnSpc>
              <a:spcBef>
                <a:spcPts val="0"/>
              </a:spcBef>
              <a:buClr>
                <a:schemeClr val="dk1"/>
              </a:buClr>
              <a:buSzPct val="100000"/>
              <a:buFont typeface="Arial" panose="020B0604020202020204" pitchFamily="34" charset="0"/>
              <a:buChar char="•"/>
            </a:pPr>
            <a:r>
              <a:rPr lang="en-US" sz="1200" dirty="0">
                <a:solidFill>
                  <a:schemeClr val="tx1"/>
                </a:solidFill>
              </a:rPr>
              <a:t>People who cannot eat gluten can find gluten-free grain products such as Ontario-grown corn, soybeans, and oats. Display images of products made with different grains and have students identify which grain is an ingredient. </a:t>
            </a:r>
          </a:p>
        </p:txBody>
      </p:sp>
      <p:sp>
        <p:nvSpPr>
          <p:cNvPr id="4" name="Slide Number Placeholder 3"/>
          <p:cNvSpPr>
            <a:spLocks noGrp="1"/>
          </p:cNvSpPr>
          <p:nvPr>
            <p:ph type="sldNum" sz="quarter" idx="5"/>
          </p:nvPr>
        </p:nvSpPr>
        <p:spPr/>
        <p:txBody>
          <a:bodyPr/>
          <a:lstStyle/>
          <a:p>
            <a:fld id="{A1152B4D-80B6-452C-A7D7-277FD7B18C08}" type="slidenum">
              <a:rPr lang="en-CA" smtClean="0"/>
              <a:t>3</a:t>
            </a:fld>
            <a:endParaRPr lang="en-CA"/>
          </a:p>
        </p:txBody>
      </p:sp>
    </p:spTree>
    <p:extLst>
      <p:ext uri="{BB962C8B-B14F-4D97-AF65-F5344CB8AC3E}">
        <p14:creationId xmlns:p14="http://schemas.microsoft.com/office/powerpoint/2010/main" val="420510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Energy</a:t>
            </a:r>
          </a:p>
          <a:p>
            <a:pPr marL="171450" indent="-171450">
              <a:lnSpc>
                <a:spcPct val="125000"/>
              </a:lnSpc>
              <a:spcBef>
                <a:spcPts val="2400"/>
              </a:spcBef>
              <a:buClr>
                <a:schemeClr val="dk1"/>
              </a:buClr>
              <a:buSzPct val="100000"/>
              <a:buFont typeface="Arial" panose="020B0604020202020204" pitchFamily="34" charset="0"/>
              <a:buChar char="•"/>
            </a:pPr>
            <a:r>
              <a:rPr lang="en-US" sz="1200" dirty="0">
                <a:solidFill>
                  <a:schemeClr val="tx1"/>
                </a:solidFill>
              </a:rPr>
              <a:t>Explain: in this stage, students will design their new granola bar products.</a:t>
            </a:r>
          </a:p>
          <a:p>
            <a:pPr marL="171450" indent="-171450">
              <a:lnSpc>
                <a:spcPct val="125000"/>
              </a:lnSpc>
              <a:spcBef>
                <a:spcPts val="2400"/>
              </a:spcBef>
              <a:buClr>
                <a:schemeClr val="dk1"/>
              </a:buClr>
              <a:buSzPct val="100000"/>
              <a:buFont typeface="Arial" panose="020B0604020202020204" pitchFamily="34" charset="0"/>
              <a:buChar char="•"/>
            </a:pPr>
            <a:r>
              <a:rPr lang="en-US" sz="1200" dirty="0">
                <a:solidFill>
                  <a:schemeClr val="tx1"/>
                </a:solidFill>
              </a:rPr>
              <a:t>Remind students of the importance of a balanced diet and use the presentation to discuss the health benefits of grains.</a:t>
            </a:r>
          </a:p>
        </p:txBody>
      </p:sp>
      <p:sp>
        <p:nvSpPr>
          <p:cNvPr id="4" name="Slide Number Placeholder 3"/>
          <p:cNvSpPr>
            <a:spLocks noGrp="1"/>
          </p:cNvSpPr>
          <p:nvPr>
            <p:ph type="sldNum" sz="quarter" idx="5"/>
          </p:nvPr>
        </p:nvSpPr>
        <p:spPr/>
        <p:txBody>
          <a:bodyPr/>
          <a:lstStyle/>
          <a:p>
            <a:fld id="{A1152B4D-80B6-452C-A7D7-277FD7B18C08}" type="slidenum">
              <a:rPr lang="en-CA" smtClean="0"/>
              <a:t>4</a:t>
            </a:fld>
            <a:endParaRPr lang="en-CA"/>
          </a:p>
        </p:txBody>
      </p:sp>
    </p:spTree>
    <p:extLst>
      <p:ext uri="{BB962C8B-B14F-4D97-AF65-F5344CB8AC3E}">
        <p14:creationId xmlns:p14="http://schemas.microsoft.com/office/powerpoint/2010/main" val="422332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Design Your Product</a:t>
            </a:r>
          </a:p>
          <a:p>
            <a:pPr marL="0" indent="0">
              <a:spcBef>
                <a:spcPts val="2000"/>
              </a:spcBef>
              <a:buFont typeface="Arial" panose="020B0604020202020204" pitchFamily="34" charset="0"/>
              <a:buNone/>
            </a:pPr>
            <a:r>
              <a:rPr lang="en-US" dirty="0"/>
              <a:t>In business groups, ask students to decide as a group which two grain ingredients they want to include in their basic granola bar recipes.</a:t>
            </a:r>
          </a:p>
          <a:p>
            <a:pPr marL="0" indent="0">
              <a:spcBef>
                <a:spcPts val="2000"/>
              </a:spcBef>
              <a:buFont typeface="Arial" panose="020B0604020202020204" pitchFamily="34" charset="0"/>
              <a:buNone/>
            </a:pPr>
            <a:r>
              <a:rPr lang="en-US" dirty="0"/>
              <a:t>•	Provide groups with the basic granola bar recipe to adapt and ask students to brainstorm ideas for ingredients they could add to their bars for additional flavours.</a:t>
            </a:r>
          </a:p>
          <a:p>
            <a:pPr marL="0" indent="0">
              <a:spcBef>
                <a:spcPts val="2000"/>
              </a:spcBef>
              <a:buFont typeface="Arial" panose="020B0604020202020204" pitchFamily="34" charset="0"/>
              <a:buNone/>
            </a:pPr>
            <a:endParaRPr lang="en-US" dirty="0"/>
          </a:p>
          <a:p>
            <a:pPr marL="0" indent="0">
              <a:spcBef>
                <a:spcPts val="2000"/>
              </a:spcBef>
              <a:buFont typeface="Arial" panose="020B0604020202020204" pitchFamily="34" charset="0"/>
              <a:buNone/>
            </a:pPr>
            <a:r>
              <a:rPr lang="en-US" dirty="0"/>
              <a:t>Provides ideas to help students get started (e.g., lemon zest or honey with raisins or cranberries with orange zest).</a:t>
            </a:r>
          </a:p>
          <a:p>
            <a:pPr marL="0" indent="0">
              <a:spcBef>
                <a:spcPts val="2000"/>
              </a:spcBef>
              <a:buFont typeface="Arial" panose="020B0604020202020204" pitchFamily="34" charset="0"/>
              <a:buNone/>
            </a:pPr>
            <a:endParaRPr lang="en-US" dirty="0"/>
          </a:p>
          <a:p>
            <a:pPr marL="0" indent="0">
              <a:spcBef>
                <a:spcPts val="2000"/>
              </a:spcBef>
              <a:buFont typeface="Arial" panose="020B0604020202020204" pitchFamily="34" charset="0"/>
              <a:buNone/>
            </a:pPr>
            <a:r>
              <a:rPr lang="en-US" dirty="0"/>
              <a:t>Students may wish to use recipe books or the Internet to research which flavours work together, take inspiration from their taste-testing in stage 2, or they could invent a new flavour combination.</a:t>
            </a:r>
          </a:p>
          <a:p>
            <a:pPr marL="0" indent="0">
              <a:spcBef>
                <a:spcPts val="2000"/>
              </a:spcBef>
              <a:buFont typeface="Arial" panose="020B0604020202020204" pitchFamily="34" charset="0"/>
              <a:buNone/>
            </a:pPr>
            <a:endParaRPr lang="en-US" dirty="0"/>
          </a:p>
          <a:p>
            <a:pPr marL="0" indent="0">
              <a:spcBef>
                <a:spcPts val="2000"/>
              </a:spcBef>
              <a:buFont typeface="Arial" panose="020B0604020202020204" pitchFamily="34" charset="0"/>
              <a:buNone/>
            </a:pPr>
            <a:r>
              <a:rPr lang="en-US" dirty="0"/>
              <a:t>Ask students to be mindful of allergies, especially to nuts, in the school as they explore ingredients. Remind them that soybeans can be made into soy butter if they need a creamy ingredient.</a:t>
            </a:r>
          </a:p>
          <a:p>
            <a:pPr marL="0" indent="0">
              <a:spcBef>
                <a:spcPts val="2000"/>
              </a:spcBef>
              <a:buFont typeface="Arial" panose="020B0604020202020204" pitchFamily="34" charset="0"/>
              <a:buNone/>
            </a:pPr>
            <a:endParaRPr lang="en-US" dirty="0"/>
          </a:p>
          <a:p>
            <a:pPr marL="0" indent="0">
              <a:spcBef>
                <a:spcPts val="2000"/>
              </a:spcBef>
              <a:buFont typeface="Arial" panose="020B0604020202020204" pitchFamily="34" charset="0"/>
              <a:buNone/>
            </a:pPr>
            <a:r>
              <a:rPr lang="en-US" dirty="0"/>
              <a:t>Ask groups to research the nutritional benefits of their ingredients and to find out where they are grown so they can consider their food miles. </a:t>
            </a:r>
            <a:endParaRPr lang="en-CA" dirty="0"/>
          </a:p>
        </p:txBody>
      </p:sp>
      <p:sp>
        <p:nvSpPr>
          <p:cNvPr id="4" name="Slide Number Placeholder 3"/>
          <p:cNvSpPr>
            <a:spLocks noGrp="1"/>
          </p:cNvSpPr>
          <p:nvPr>
            <p:ph type="sldNum" sz="quarter" idx="5"/>
          </p:nvPr>
        </p:nvSpPr>
        <p:spPr/>
        <p:txBody>
          <a:bodyPr/>
          <a:lstStyle/>
          <a:p>
            <a:fld id="{A1152B4D-80B6-452C-A7D7-277FD7B18C08}" type="slidenum">
              <a:rPr lang="en-CA" smtClean="0"/>
              <a:t>5</a:t>
            </a:fld>
            <a:endParaRPr lang="en-CA"/>
          </a:p>
        </p:txBody>
      </p:sp>
    </p:spTree>
    <p:extLst>
      <p:ext uri="{BB962C8B-B14F-4D97-AF65-F5344CB8AC3E}">
        <p14:creationId xmlns:p14="http://schemas.microsoft.com/office/powerpoint/2010/main" val="28460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Your Ingredients</a:t>
            </a:r>
          </a:p>
          <a:p>
            <a:pPr marL="171450" indent="-171450">
              <a:lnSpc>
                <a:spcPct val="125000"/>
              </a:lnSpc>
              <a:spcBef>
                <a:spcPts val="2400"/>
              </a:spcBef>
              <a:buFont typeface="Arial" panose="020B0604020202020204" pitchFamily="34" charset="0"/>
              <a:buChar char="•"/>
            </a:pPr>
            <a:r>
              <a:rPr lang="en-US" sz="1200" dirty="0"/>
              <a:t>Ask business groups to think of three flavour ideas for their bars.</a:t>
            </a:r>
          </a:p>
        </p:txBody>
      </p:sp>
      <p:sp>
        <p:nvSpPr>
          <p:cNvPr id="4" name="Slide Number Placeholder 3"/>
          <p:cNvSpPr>
            <a:spLocks noGrp="1"/>
          </p:cNvSpPr>
          <p:nvPr>
            <p:ph type="sldNum" sz="quarter" idx="5"/>
          </p:nvPr>
        </p:nvSpPr>
        <p:spPr/>
        <p:txBody>
          <a:bodyPr/>
          <a:lstStyle/>
          <a:p>
            <a:fld id="{A1152B4D-80B6-452C-A7D7-277FD7B18C08}" type="slidenum">
              <a:rPr lang="en-CA" smtClean="0"/>
              <a:t>6</a:t>
            </a:fld>
            <a:endParaRPr lang="en-CA"/>
          </a:p>
        </p:txBody>
      </p:sp>
    </p:spTree>
    <p:extLst>
      <p:ext uri="{BB962C8B-B14F-4D97-AF65-F5344CB8AC3E}">
        <p14:creationId xmlns:p14="http://schemas.microsoft.com/office/powerpoint/2010/main" val="143096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Unique Selling Point</a:t>
            </a:r>
          </a:p>
          <a:p>
            <a:pPr marL="0" indent="0">
              <a:lnSpc>
                <a:spcPct val="125000"/>
              </a:lnSpc>
              <a:spcBef>
                <a:spcPts val="2400"/>
              </a:spcBef>
              <a:buFont typeface="Arial" panose="020B0604020202020204" pitchFamily="34" charset="0"/>
              <a:buNone/>
            </a:pPr>
            <a:r>
              <a:rPr lang="en-US" sz="1200" dirty="0"/>
              <a:t>Introduce the idea of a “Unique Selling Point” (USP) or something they can offer consumers that is different from the competition. Have them consider a customer need they can meet that is not being met.</a:t>
            </a:r>
          </a:p>
          <a:p>
            <a:pPr marL="0" indent="0">
              <a:lnSpc>
                <a:spcPct val="125000"/>
              </a:lnSpc>
              <a:spcBef>
                <a:spcPts val="2400"/>
              </a:spcBef>
              <a:buFont typeface="Arial" panose="020B0604020202020204" pitchFamily="34" charset="0"/>
              <a:buNone/>
            </a:pPr>
            <a:endParaRPr lang="en-US" sz="1200" dirty="0"/>
          </a:p>
          <a:p>
            <a:pPr marL="0" indent="0">
              <a:lnSpc>
                <a:spcPct val="125000"/>
              </a:lnSpc>
              <a:spcBef>
                <a:spcPts val="2400"/>
              </a:spcBef>
              <a:buFont typeface="Arial" panose="020B0604020202020204" pitchFamily="34" charset="0"/>
              <a:buNone/>
            </a:pPr>
            <a:r>
              <a:rPr lang="en-US" sz="1200" dirty="0"/>
              <a:t>Ask students to consider what their USP will be. Will it be a different shape bar? Will they use a high-fibre recipe? Will their bar be made entirely with locally grown ingredients?</a:t>
            </a:r>
          </a:p>
          <a:p>
            <a:pPr marL="0" indent="0">
              <a:lnSpc>
                <a:spcPct val="125000"/>
              </a:lnSpc>
              <a:spcBef>
                <a:spcPts val="2400"/>
              </a:spcBef>
              <a:buFont typeface="Arial" panose="020B0604020202020204" pitchFamily="34" charset="0"/>
              <a:buNone/>
            </a:pPr>
            <a:endParaRPr lang="en-US" sz="1200" dirty="0"/>
          </a:p>
          <a:p>
            <a:pPr marL="0" indent="0">
              <a:lnSpc>
                <a:spcPct val="125000"/>
              </a:lnSpc>
              <a:spcBef>
                <a:spcPts val="2400"/>
              </a:spcBef>
              <a:buFont typeface="Arial" panose="020B0604020202020204" pitchFamily="34" charset="0"/>
              <a:buNone/>
            </a:pPr>
            <a:r>
              <a:rPr lang="en-US" sz="1200" dirty="0"/>
              <a:t>Give the children guidance as they make their choices to ensure their ideas will be achievable with the resources and time available.</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7</a:t>
            </a:fld>
            <a:endParaRPr lang="en-CA"/>
          </a:p>
        </p:txBody>
      </p:sp>
    </p:spTree>
    <p:extLst>
      <p:ext uri="{BB962C8B-B14F-4D97-AF65-F5344CB8AC3E}">
        <p14:creationId xmlns:p14="http://schemas.microsoft.com/office/powerpoint/2010/main" val="214554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Market Research</a:t>
            </a:r>
          </a:p>
          <a:p>
            <a:pPr marL="171450" indent="-171450">
              <a:lnSpc>
                <a:spcPct val="125000"/>
              </a:lnSpc>
              <a:spcBef>
                <a:spcPts val="2400"/>
              </a:spcBef>
              <a:buFont typeface="Arial" panose="020B0604020202020204" pitchFamily="34" charset="0"/>
              <a:buChar char="•"/>
            </a:pPr>
            <a:r>
              <a:rPr lang="en-US" sz="1200" dirty="0">
                <a:solidFill>
                  <a:srgbClr val="FF6600"/>
                </a:solidFill>
              </a:rPr>
              <a:t>Using the PowerPoint presentation, raise questions to introduce market research and how students can use it to help them decide which flavour granola bar they should make.</a:t>
            </a:r>
          </a:p>
          <a:p>
            <a:pPr marL="171450" indent="-171450">
              <a:lnSpc>
                <a:spcPct val="125000"/>
              </a:lnSpc>
              <a:spcBef>
                <a:spcPts val="2400"/>
              </a:spcBef>
              <a:buFont typeface="Arial" panose="020B0604020202020204" pitchFamily="34" charset="0"/>
              <a:buChar char="•"/>
            </a:pPr>
            <a:r>
              <a:rPr lang="en-US" sz="1200" dirty="0">
                <a:solidFill>
                  <a:srgbClr val="FF6600"/>
                </a:solidFill>
              </a:rPr>
              <a:t>Explain: students are going to conduct a survey and record their results using a tally table. We do this by asking many people which of our flavour ideas they prefer. We can focus on people we think will buy our product.</a:t>
            </a:r>
          </a:p>
          <a:p>
            <a:pPr marL="171450" indent="-171450">
              <a:lnSpc>
                <a:spcPct val="125000"/>
              </a:lnSpc>
              <a:spcBef>
                <a:spcPts val="2400"/>
              </a:spcBef>
              <a:buFont typeface="Arial" panose="020B0604020202020204" pitchFamily="34" charset="0"/>
              <a:buChar char="•"/>
            </a:pPr>
            <a:r>
              <a:rPr lang="en-US" sz="1200" dirty="0">
                <a:solidFill>
                  <a:srgbClr val="FF6600"/>
                </a:solidFill>
              </a:rPr>
              <a:t>By asking customers what they would prefer, students can make a product customers are more likely to buy and be happy with.</a:t>
            </a:r>
          </a:p>
          <a:p>
            <a:pPr marL="171450" indent="-171450">
              <a:lnSpc>
                <a:spcPct val="125000"/>
              </a:lnSpc>
              <a:spcBef>
                <a:spcPts val="2400"/>
              </a:spcBef>
              <a:buFont typeface="Arial" panose="020B0604020202020204" pitchFamily="34" charset="0"/>
              <a:buChar char="•"/>
            </a:pPr>
            <a:r>
              <a:rPr lang="en-US" sz="1200" dirty="0">
                <a:solidFill>
                  <a:srgbClr val="FF6600"/>
                </a:solidFill>
              </a:rPr>
              <a:t>To display their results, they will learn about pictographs on slide 11.</a:t>
            </a:r>
            <a:endParaRPr lang="en-US" sz="1200" dirty="0"/>
          </a:p>
        </p:txBody>
      </p:sp>
      <p:sp>
        <p:nvSpPr>
          <p:cNvPr id="4" name="Slide Number Placeholder 3"/>
          <p:cNvSpPr>
            <a:spLocks noGrp="1"/>
          </p:cNvSpPr>
          <p:nvPr>
            <p:ph type="sldNum" sz="quarter" idx="5"/>
          </p:nvPr>
        </p:nvSpPr>
        <p:spPr/>
        <p:txBody>
          <a:bodyPr/>
          <a:lstStyle/>
          <a:p>
            <a:fld id="{A1152B4D-80B6-452C-A7D7-277FD7B18C08}" type="slidenum">
              <a:rPr lang="en-CA" smtClean="0"/>
              <a:t>8</a:t>
            </a:fld>
            <a:endParaRPr lang="en-CA"/>
          </a:p>
        </p:txBody>
      </p:sp>
    </p:spTree>
    <p:extLst>
      <p:ext uri="{BB962C8B-B14F-4D97-AF65-F5344CB8AC3E}">
        <p14:creationId xmlns:p14="http://schemas.microsoft.com/office/powerpoint/2010/main" val="367898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Tally Tables</a:t>
            </a:r>
          </a:p>
          <a:p>
            <a:pPr marL="171450" indent="-171450">
              <a:lnSpc>
                <a:spcPct val="125000"/>
              </a:lnSpc>
              <a:spcBef>
                <a:spcPts val="2400"/>
              </a:spcBef>
              <a:buFont typeface="Arial" panose="020B0604020202020204" pitchFamily="34" charset="0"/>
              <a:buChar char="•"/>
            </a:pPr>
            <a:r>
              <a:rPr lang="en-US" sz="1200" dirty="0"/>
              <a:t>Explain: for this survey, we need to ask a closed multiple choice question. We will offer a small range of granola bar flavour options and ask participants to choose the option they would like most. This will tell us whether people will want to buy our product.</a:t>
            </a:r>
          </a:p>
          <a:p>
            <a:pPr marL="171450" indent="-171450">
              <a:lnSpc>
                <a:spcPct val="125000"/>
              </a:lnSpc>
              <a:spcBef>
                <a:spcPts val="2400"/>
              </a:spcBef>
              <a:buFont typeface="Arial" panose="020B0604020202020204" pitchFamily="34" charset="0"/>
              <a:buChar char="•"/>
            </a:pPr>
            <a:r>
              <a:rPr lang="en-US" sz="1200" dirty="0"/>
              <a:t>•	Once they have decided on their flavours, ask the business groups to write down their research question(s) (e.g., what is the most popular granola bar flavour in Grade 3 in our school?).</a:t>
            </a:r>
          </a:p>
          <a:p>
            <a:pPr marL="171450" indent="-171450">
              <a:lnSpc>
                <a:spcPct val="125000"/>
              </a:lnSpc>
              <a:spcBef>
                <a:spcPts val="2400"/>
              </a:spcBef>
              <a:buFont typeface="Arial" panose="020B0604020202020204" pitchFamily="34" charset="0"/>
              <a:buChar char="•"/>
            </a:pPr>
            <a:r>
              <a:rPr lang="en-US" sz="1200" dirty="0"/>
              <a:t>•	Students may like to extend their survey by asking a second question about the factors that would affect their buying </a:t>
            </a:r>
            <a:r>
              <a:rPr lang="en-US" sz="1200" dirty="0" err="1"/>
              <a:t>behaviour</a:t>
            </a:r>
            <a:r>
              <a:rPr lang="en-US" sz="1200" dirty="0"/>
              <a:t> (e.g., price, fair trade, local produce, allergy).</a:t>
            </a:r>
          </a:p>
          <a:p>
            <a:pPr marL="171450" indent="-171450">
              <a:lnSpc>
                <a:spcPct val="125000"/>
              </a:lnSpc>
              <a:spcBef>
                <a:spcPts val="2400"/>
              </a:spcBef>
              <a:buFont typeface="Arial" panose="020B0604020202020204" pitchFamily="34" charset="0"/>
              <a:buChar char="•"/>
            </a:pPr>
            <a:r>
              <a:rPr lang="en-US" sz="1200" dirty="0"/>
              <a:t>Before they collect their data, ask students to draw a tally table to record their findings (or use the tally table template found at the end of the lesson plan). </a:t>
            </a:r>
          </a:p>
          <a:p>
            <a:pPr marL="171450" indent="-171450">
              <a:lnSpc>
                <a:spcPct val="125000"/>
              </a:lnSpc>
              <a:spcBef>
                <a:spcPts val="2400"/>
              </a:spcBef>
              <a:buFont typeface="Arial" panose="020B0604020202020204" pitchFamily="34" charset="0"/>
              <a:buChar char="•"/>
            </a:pPr>
            <a:r>
              <a:rPr lang="en-US" sz="1200" dirty="0"/>
              <a:t>Use the example in the slide to model how to record results in a tally table.</a:t>
            </a:r>
          </a:p>
          <a:p>
            <a:pPr marL="171450" indent="-171450">
              <a:lnSpc>
                <a:spcPct val="125000"/>
              </a:lnSpc>
              <a:spcBef>
                <a:spcPts val="2400"/>
              </a:spcBef>
              <a:buFont typeface="Arial" panose="020B0604020202020204" pitchFamily="34" charset="0"/>
              <a:buChar char="•"/>
            </a:pPr>
            <a:r>
              <a:rPr lang="en-US" sz="1200" dirty="0"/>
              <a:t>Give students the opportunity to collect answers from as many children as possible (consider using students from a range of grades). </a:t>
            </a:r>
          </a:p>
          <a:p>
            <a:pPr marL="171450" indent="-171450">
              <a:lnSpc>
                <a:spcPct val="125000"/>
              </a:lnSpc>
              <a:spcBef>
                <a:spcPts val="2400"/>
              </a:spcBef>
              <a:buFont typeface="Arial" panose="020B0604020202020204" pitchFamily="34" charset="0"/>
              <a:buChar char="•"/>
            </a:pPr>
            <a:r>
              <a:rPr lang="en-US" sz="1200" dirty="0"/>
              <a:t>Allow time for group members to give feedback on their findings and draw conclusions about the most popular flavour among their target customers.</a:t>
            </a:r>
            <a:endParaRPr lang="en-CA" dirty="0">
              <a:solidFill>
                <a:schemeClr val="tx1"/>
              </a:solidFill>
            </a:endParaRPr>
          </a:p>
        </p:txBody>
      </p:sp>
      <p:sp>
        <p:nvSpPr>
          <p:cNvPr id="4" name="Slide Number Placeholder 3"/>
          <p:cNvSpPr>
            <a:spLocks noGrp="1"/>
          </p:cNvSpPr>
          <p:nvPr>
            <p:ph type="sldNum" sz="quarter" idx="5"/>
          </p:nvPr>
        </p:nvSpPr>
        <p:spPr/>
        <p:txBody>
          <a:bodyPr/>
          <a:lstStyle/>
          <a:p>
            <a:fld id="{A1152B4D-80B6-452C-A7D7-277FD7B18C08}" type="slidenum">
              <a:rPr lang="en-CA" smtClean="0"/>
              <a:t>9</a:t>
            </a:fld>
            <a:endParaRPr lang="en-CA"/>
          </a:p>
        </p:txBody>
      </p:sp>
    </p:spTree>
    <p:extLst>
      <p:ext uri="{BB962C8B-B14F-4D97-AF65-F5344CB8AC3E}">
        <p14:creationId xmlns:p14="http://schemas.microsoft.com/office/powerpoint/2010/main" val="1733596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03" b="15599"/>
          <a:stretch/>
        </p:blipFill>
        <p:spPr>
          <a:xfrm>
            <a:off x="787136" y="230794"/>
            <a:ext cx="7550870" cy="4145330"/>
          </a:xfrm>
          <a:prstGeom prst="rect">
            <a:avLst/>
          </a:prstGeom>
        </p:spPr>
      </p:pic>
      <p:sp>
        <p:nvSpPr>
          <p:cNvPr id="7" name="Rectangle 6">
            <a:extLst>
              <a:ext uri="{FF2B5EF4-FFF2-40B4-BE49-F238E27FC236}">
                <a16:creationId xmlns:a16="http://schemas.microsoft.com/office/drawing/2014/main" id="{9491AEFB-B151-492A-9947-CBE4C4DBC9F3}"/>
              </a:ext>
            </a:extLst>
          </p:cNvPr>
          <p:cNvSpPr/>
          <p:nvPr userDrawn="1"/>
        </p:nvSpPr>
        <p:spPr>
          <a:xfrm>
            <a:off x="685801" y="4694549"/>
            <a:ext cx="7822480" cy="1112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ontent Placeholder 2">
            <a:extLst>
              <a:ext uri="{FF2B5EF4-FFF2-40B4-BE49-F238E27FC236}">
                <a16:creationId xmlns:a16="http://schemas.microsoft.com/office/drawing/2014/main" id="{B2E2E68F-9FB4-44AC-964F-4A19EFB514AD}"/>
              </a:ext>
            </a:extLst>
          </p:cNvPr>
          <p:cNvSpPr>
            <a:spLocks noGrp="1"/>
          </p:cNvSpPr>
          <p:nvPr>
            <p:ph idx="1" hasCustomPrompt="1"/>
          </p:nvPr>
        </p:nvSpPr>
        <p:spPr>
          <a:xfrm>
            <a:off x="823076" y="4925564"/>
            <a:ext cx="7588577" cy="796506"/>
          </a:xfrm>
        </p:spPr>
        <p:txBody>
          <a:bodyPr>
            <a:normAutofit/>
          </a:bodyPr>
          <a:lstStyle>
            <a:lvl1pPr marL="0" indent="0" algn="ctr">
              <a:buNone/>
              <a:defRPr sz="2800">
                <a:solidFill>
                  <a:schemeClr val="accent6"/>
                </a:solidFill>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err="1"/>
              <a:t>Xxxxxxxxx</a:t>
            </a:r>
            <a:r>
              <a:rPr lang="en-US" dirty="0"/>
              <a:t> x </a:t>
            </a:r>
            <a:r>
              <a:rPr lang="en-US" dirty="0" err="1"/>
              <a:t>xxxxxx</a:t>
            </a:r>
            <a:r>
              <a:rPr lang="en-US" dirty="0"/>
              <a:t> </a:t>
            </a:r>
            <a:r>
              <a:rPr lang="en-US" dirty="0" err="1"/>
              <a:t>xxxxx</a:t>
            </a:r>
            <a:endParaRPr lang="en-US" dirty="0"/>
          </a:p>
        </p:txBody>
      </p:sp>
      <p:sp>
        <p:nvSpPr>
          <p:cNvPr id="9" name="Content Placeholder 2">
            <a:extLst>
              <a:ext uri="{FF2B5EF4-FFF2-40B4-BE49-F238E27FC236}">
                <a16:creationId xmlns:a16="http://schemas.microsoft.com/office/drawing/2014/main" id="{41CB7407-2DED-4D80-A275-67583C793BD1}"/>
              </a:ext>
            </a:extLst>
          </p:cNvPr>
          <p:cNvSpPr>
            <a:spLocks noGrp="1"/>
          </p:cNvSpPr>
          <p:nvPr>
            <p:ph idx="11" hasCustomPrompt="1"/>
          </p:nvPr>
        </p:nvSpPr>
        <p:spPr>
          <a:xfrm>
            <a:off x="685801" y="5953085"/>
            <a:ext cx="917346" cy="627080"/>
          </a:xfrm>
        </p:spPr>
        <p:txBody>
          <a:bodyPr>
            <a:normAutofit/>
          </a:bodyPr>
          <a:lstStyle>
            <a:lvl1pPr marL="0" indent="0">
              <a:buNone/>
              <a:defRPr sz="1600"/>
            </a:lvl1pPr>
          </a:lstStyle>
          <a:p>
            <a:pPr>
              <a:lnSpc>
                <a:spcPct val="150000"/>
              </a:lnSpc>
              <a:spcBef>
                <a:spcPts val="2400"/>
              </a:spcBef>
            </a:pPr>
            <a:r>
              <a:rPr lang="en-US" dirty="0"/>
              <a:t>G3S07</a:t>
            </a:r>
            <a:endParaRPr lang="en-CA" dirty="0"/>
          </a:p>
        </p:txBody>
      </p:sp>
    </p:spTree>
    <p:extLst>
      <p:ext uri="{BB962C8B-B14F-4D97-AF65-F5344CB8AC3E}">
        <p14:creationId xmlns:p14="http://schemas.microsoft.com/office/powerpoint/2010/main" val="183305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C307F5BE-1879-4F76-AFC2-5CF1AB16A7D9}"/>
              </a:ext>
            </a:extLst>
          </p:cNvPr>
          <p:cNvSpPr/>
          <p:nvPr userDrawn="1"/>
        </p:nvSpPr>
        <p:spPr>
          <a:xfrm>
            <a:off x="638076" y="355699"/>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80388" y="556184"/>
            <a:ext cx="5938887"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3" name="Content Placeholder 2"/>
          <p:cNvSpPr>
            <a:spLocks noGrp="1"/>
          </p:cNvSpPr>
          <p:nvPr>
            <p:ph idx="1"/>
          </p:nvPr>
        </p:nvSpPr>
        <p:spPr>
          <a:xfrm>
            <a:off x="980388" y="1343735"/>
            <a:ext cx="7418895" cy="4736554"/>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03" b="15599"/>
          <a:stretch/>
        </p:blipFill>
        <p:spPr>
          <a:xfrm>
            <a:off x="6729439" y="8828"/>
            <a:ext cx="2414561" cy="1325563"/>
          </a:xfrm>
          <a:prstGeom prst="rect">
            <a:avLst/>
          </a:prstGeom>
        </p:spPr>
      </p:pic>
    </p:spTree>
    <p:extLst>
      <p:ext uri="{BB962C8B-B14F-4D97-AF65-F5344CB8AC3E}">
        <p14:creationId xmlns:p14="http://schemas.microsoft.com/office/powerpoint/2010/main" val="209776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4FFFE19-4F6F-4CDF-B4BF-37E003BCFCAE}"/>
              </a:ext>
            </a:extLst>
          </p:cNvPr>
          <p:cNvSpPr/>
          <p:nvPr userDrawn="1"/>
        </p:nvSpPr>
        <p:spPr>
          <a:xfrm>
            <a:off x="638076" y="355698"/>
            <a:ext cx="7877274" cy="5884846"/>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75777FFD-47FF-46B5-9557-294CEE911C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03" b="15599"/>
          <a:stretch/>
        </p:blipFill>
        <p:spPr>
          <a:xfrm>
            <a:off x="6729439" y="8828"/>
            <a:ext cx="2414561" cy="1325563"/>
          </a:xfrm>
          <a:prstGeom prst="rect">
            <a:avLst/>
          </a:prstGeom>
        </p:spPr>
      </p:pic>
      <p:sp>
        <p:nvSpPr>
          <p:cNvPr id="9" name="Picture Placeholder 2">
            <a:extLst>
              <a:ext uri="{FF2B5EF4-FFF2-40B4-BE49-F238E27FC236}">
                <a16:creationId xmlns:a16="http://schemas.microsoft.com/office/drawing/2014/main" id="{DAD9CA26-19F8-423D-A918-8677BF68F376}"/>
              </a:ext>
            </a:extLst>
          </p:cNvPr>
          <p:cNvSpPr>
            <a:spLocks noGrp="1"/>
          </p:cNvSpPr>
          <p:nvPr>
            <p:ph type="pic" idx="13"/>
          </p:nvPr>
        </p:nvSpPr>
        <p:spPr>
          <a:xfrm>
            <a:off x="5923594" y="3635918"/>
            <a:ext cx="3007003" cy="2930255"/>
          </a:xfrm>
          <a:prstGeom prst="flowChartConnector">
            <a:avLst/>
          </a:prstGeom>
          <a:ln w="19050">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12" name="Title 1">
            <a:extLst>
              <a:ext uri="{FF2B5EF4-FFF2-40B4-BE49-F238E27FC236}">
                <a16:creationId xmlns:a16="http://schemas.microsoft.com/office/drawing/2014/main" id="{E4F07DCA-30DF-4FD5-A55D-B9A1F43760EF}"/>
              </a:ext>
            </a:extLst>
          </p:cNvPr>
          <p:cNvSpPr>
            <a:spLocks noGrp="1"/>
          </p:cNvSpPr>
          <p:nvPr>
            <p:ph type="title"/>
          </p:nvPr>
        </p:nvSpPr>
        <p:spPr>
          <a:xfrm>
            <a:off x="980388" y="556184"/>
            <a:ext cx="5948314" cy="778208"/>
          </a:xfrm>
        </p:spPr>
        <p:txBody>
          <a:bodyPr>
            <a:normAutofit/>
          </a:bodyPr>
          <a:lstStyle>
            <a:lvl1pPr algn="l">
              <a:defRPr sz="3200">
                <a:solidFill>
                  <a:srgbClr val="FF6600"/>
                </a:solidFill>
                <a:latin typeface="Arial Rounded MT Bold" panose="020F070403050403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18A57F65-F6A5-4470-A1BB-06A4A7C0BC74}"/>
              </a:ext>
            </a:extLst>
          </p:cNvPr>
          <p:cNvSpPr>
            <a:spLocks noGrp="1"/>
          </p:cNvSpPr>
          <p:nvPr>
            <p:ph idx="1"/>
          </p:nvPr>
        </p:nvSpPr>
        <p:spPr>
          <a:xfrm>
            <a:off x="980388" y="1346341"/>
            <a:ext cx="7428322" cy="4752801"/>
          </a:xfrm>
        </p:spPr>
        <p:txBody>
          <a:bodyPr/>
          <a:lstStyle>
            <a:lvl1pPr>
              <a:defRPr sz="2400">
                <a:latin typeface="Arial Rounded MT Bold" panose="020F0704030504030204" pitchFamily="34" charset="0"/>
              </a:defRPr>
            </a:lvl1pPr>
            <a:lvl2pPr>
              <a:defRPr>
                <a:latin typeface="Arial Rounded MT Bold" panose="020F0704030504030204" pitchFamily="34" charset="0"/>
              </a:defRPr>
            </a:lvl2pPr>
            <a:lvl3pPr>
              <a:defRPr>
                <a:latin typeface="Arial Rounded MT Bold" panose="020F0704030504030204" pitchFamily="34" charset="0"/>
              </a:defRPr>
            </a:lvl3pPr>
            <a:lvl4pPr>
              <a:defRPr>
                <a:latin typeface="Arial Rounded MT Bold" panose="020F0704030504030204" pitchFamily="34" charset="0"/>
              </a:defRPr>
            </a:lvl4pPr>
            <a:lvl5pPr>
              <a:defRPr>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168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C9B0BE-9E87-408E-BE07-3C11D8827F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03" b="15599"/>
          <a:stretch/>
        </p:blipFill>
        <p:spPr>
          <a:xfrm>
            <a:off x="2955963" y="179404"/>
            <a:ext cx="3666363" cy="2012786"/>
          </a:xfrm>
          <a:prstGeom prst="rect">
            <a:avLst/>
          </a:prstGeom>
        </p:spPr>
      </p:pic>
      <p:sp>
        <p:nvSpPr>
          <p:cNvPr id="10" name="Rectangle: Rounded Corners 9">
            <a:extLst>
              <a:ext uri="{FF2B5EF4-FFF2-40B4-BE49-F238E27FC236}">
                <a16:creationId xmlns:a16="http://schemas.microsoft.com/office/drawing/2014/main" id="{2A41AD9C-BA5D-45A5-8485-A0FE5FC0806D}"/>
              </a:ext>
            </a:extLst>
          </p:cNvPr>
          <p:cNvSpPr/>
          <p:nvPr userDrawn="1"/>
        </p:nvSpPr>
        <p:spPr>
          <a:xfrm>
            <a:off x="4309371" y="5931262"/>
            <a:ext cx="1200808" cy="7902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4" descr="C:\Users\ecalhoun@gfo.ca\AppData\Local\Microsoft\Windows\Temporary Internet Files\Content.Outlook\DJ5WIKHZ\GIEG logo - color.jpg">
            <a:extLst>
              <a:ext uri="{FF2B5EF4-FFF2-40B4-BE49-F238E27FC236}">
                <a16:creationId xmlns:a16="http://schemas.microsoft.com/office/drawing/2014/main" id="{22605C6C-7CC5-4A78-9B96-68E0F56DF9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8527" y="6021848"/>
            <a:ext cx="1003593" cy="65674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785B340A-6313-4F32-B417-2FF3F44C1740}"/>
              </a:ext>
            </a:extLst>
          </p:cNvPr>
          <p:cNvSpPr/>
          <p:nvPr userDrawn="1"/>
        </p:nvSpPr>
        <p:spPr>
          <a:xfrm>
            <a:off x="628650" y="2371121"/>
            <a:ext cx="7877274" cy="3403077"/>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Content Placeholder 2">
            <a:extLst>
              <a:ext uri="{FF2B5EF4-FFF2-40B4-BE49-F238E27FC236}">
                <a16:creationId xmlns:a16="http://schemas.microsoft.com/office/drawing/2014/main" id="{05DEE7D2-65AD-4AEE-B416-A26C2EAC3F7E}"/>
              </a:ext>
            </a:extLst>
          </p:cNvPr>
          <p:cNvSpPr>
            <a:spLocks noGrp="1"/>
          </p:cNvSpPr>
          <p:nvPr>
            <p:ph idx="1"/>
          </p:nvPr>
        </p:nvSpPr>
        <p:spPr>
          <a:xfrm>
            <a:off x="888575" y="3125445"/>
            <a:ext cx="7491854" cy="2596625"/>
          </a:xfrm>
        </p:spPr>
        <p:txBody>
          <a:bodyPr/>
          <a:lstStyle>
            <a:lvl1pPr>
              <a:defRPr sz="2400">
                <a:solidFill>
                  <a:schemeClr val="accent6"/>
                </a:solidFill>
                <a:latin typeface="Arial Rounded MT Bold" panose="020F0704030504030204" pitchFamily="34" charset="0"/>
              </a:defRPr>
            </a:lvl1pPr>
            <a:lvl2pPr>
              <a:defRPr sz="2000">
                <a:solidFill>
                  <a:schemeClr val="accent6"/>
                </a:solidFill>
                <a:latin typeface="Arial Rounded MT Bold" panose="020F0704030504030204" pitchFamily="34" charset="0"/>
              </a:defRPr>
            </a:lvl2pPr>
            <a:lvl3pPr>
              <a:defRPr sz="1800">
                <a:solidFill>
                  <a:schemeClr val="accent6"/>
                </a:solidFill>
                <a:latin typeface="Arial Rounded MT Bold" panose="020F0704030504030204" pitchFamily="34" charset="0"/>
              </a:defRPr>
            </a:lvl3pPr>
            <a:lvl4pPr>
              <a:defRPr sz="1600">
                <a:solidFill>
                  <a:schemeClr val="accent6"/>
                </a:solidFill>
                <a:latin typeface="Arial Rounded MT Bold" panose="020F0704030504030204" pitchFamily="34" charset="0"/>
              </a:defRPr>
            </a:lvl4pPr>
            <a:lvl5pPr>
              <a:defRPr sz="1600">
                <a:solidFill>
                  <a:schemeClr val="accent6"/>
                </a:solidFill>
                <a:latin typeface="Arial Rounded MT Bold" panose="020F07040305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ubtitle 3">
            <a:extLst>
              <a:ext uri="{FF2B5EF4-FFF2-40B4-BE49-F238E27FC236}">
                <a16:creationId xmlns:a16="http://schemas.microsoft.com/office/drawing/2014/main" id="{D2DE9F8A-6237-4EC7-9B79-CB9767625D6D}"/>
              </a:ext>
            </a:extLst>
          </p:cNvPr>
          <p:cNvSpPr txBox="1">
            <a:spLocks/>
          </p:cNvSpPr>
          <p:nvPr userDrawn="1"/>
        </p:nvSpPr>
        <p:spPr>
          <a:xfrm>
            <a:off x="888575" y="2512394"/>
            <a:ext cx="7626775" cy="61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Arial Rounded MT Bold" panose="020F07040305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chemeClr val="accent6"/>
                </a:solidFill>
              </a:rPr>
              <a:t>What’s next?</a:t>
            </a:r>
            <a:endParaRPr lang="en-CA" dirty="0">
              <a:solidFill>
                <a:schemeClr val="accent6"/>
              </a:solidFill>
            </a:endParaRPr>
          </a:p>
        </p:txBody>
      </p:sp>
    </p:spTree>
    <p:extLst>
      <p:ext uri="{BB962C8B-B14F-4D97-AF65-F5344CB8AC3E}">
        <p14:creationId xmlns:p14="http://schemas.microsoft.com/office/powerpoint/2010/main" val="318415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C88181-DF5C-45ED-A5AD-8C82628CF18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0729" r="10729"/>
          <a:stretch/>
        </p:blipFill>
        <p:spPr>
          <a:xfrm>
            <a:off x="-1" y="0"/>
            <a:ext cx="9144001"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Graphical user interface&#10;&#10;Description automatically generated">
            <a:extLst>
              <a:ext uri="{FF2B5EF4-FFF2-40B4-BE49-F238E27FC236}">
                <a16:creationId xmlns:a16="http://schemas.microsoft.com/office/drawing/2014/main" id="{9A530123-AE99-4467-BC86-7E4003B5DEB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61062" y="4020009"/>
            <a:ext cx="1188720" cy="586949"/>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01F68696-CCB1-482F-AD45-D8CB3E14F88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66692" r="19334"/>
          <a:stretch/>
        </p:blipFill>
        <p:spPr>
          <a:xfrm rot="21388702">
            <a:off x="7994558" y="4234511"/>
            <a:ext cx="1124541" cy="408893"/>
          </a:xfrm>
          <a:prstGeom prst="rect">
            <a:avLst/>
          </a:prstGeom>
        </p:spPr>
      </p:pic>
      <p:pic>
        <p:nvPicPr>
          <p:cNvPr id="18" name="Picture 17" descr="Background pattern&#10;&#10;Description automatically generated">
            <a:extLst>
              <a:ext uri="{FF2B5EF4-FFF2-40B4-BE49-F238E27FC236}">
                <a16:creationId xmlns:a16="http://schemas.microsoft.com/office/drawing/2014/main" id="{3BE8D887-2E92-45A4-90FE-FF4BB38C1B7E}"/>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82109" b="85244"/>
          <a:stretch/>
        </p:blipFill>
        <p:spPr>
          <a:xfrm>
            <a:off x="352765" y="1238720"/>
            <a:ext cx="392194" cy="331474"/>
          </a:xfrm>
          <a:prstGeom prst="rect">
            <a:avLst/>
          </a:prstGeom>
        </p:spPr>
      </p:pic>
      <p:pic>
        <p:nvPicPr>
          <p:cNvPr id="20" name="Picture 19" descr="Background pattern&#10;&#10;Description automatically generated">
            <a:extLst>
              <a:ext uri="{FF2B5EF4-FFF2-40B4-BE49-F238E27FC236}">
                <a16:creationId xmlns:a16="http://schemas.microsoft.com/office/drawing/2014/main" id="{16AFEC8E-0E08-4098-83CD-3FE02376194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8637" t="72424" r="43207" b="5621"/>
          <a:stretch/>
        </p:blipFill>
        <p:spPr>
          <a:xfrm flipH="1">
            <a:off x="27953" y="1448423"/>
            <a:ext cx="572743" cy="507494"/>
          </a:xfrm>
          <a:prstGeom prst="rect">
            <a:avLst/>
          </a:prstGeom>
        </p:spPr>
      </p:pic>
      <p:pic>
        <p:nvPicPr>
          <p:cNvPr id="14" name="Picture 13" descr="Background pattern&#10;&#10;Description automatically generated">
            <a:extLst>
              <a:ext uri="{FF2B5EF4-FFF2-40B4-BE49-F238E27FC236}">
                <a16:creationId xmlns:a16="http://schemas.microsoft.com/office/drawing/2014/main" id="{51F69743-F2E6-434D-82AB-8D2403B26399}"/>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7464" t="25555" r="75545" b="55000"/>
          <a:stretch/>
        </p:blipFill>
        <p:spPr>
          <a:xfrm>
            <a:off x="8503083" y="3295014"/>
            <a:ext cx="366713" cy="349251"/>
          </a:xfrm>
          <a:prstGeom prst="rect">
            <a:avLst/>
          </a:prstGeom>
        </p:spPr>
      </p:pic>
      <p:pic>
        <p:nvPicPr>
          <p:cNvPr id="16" name="Picture 15" descr="Background pattern&#10;&#10;Description automatically generated">
            <a:extLst>
              <a:ext uri="{FF2B5EF4-FFF2-40B4-BE49-F238E27FC236}">
                <a16:creationId xmlns:a16="http://schemas.microsoft.com/office/drawing/2014/main" id="{95789B87-2D03-446C-8B94-2D96CC746CD8}"/>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7464" t="25555" r="75545" b="55000"/>
          <a:stretch/>
        </p:blipFill>
        <p:spPr>
          <a:xfrm rot="319825">
            <a:off x="8635640" y="3044615"/>
            <a:ext cx="366713" cy="349251"/>
          </a:xfrm>
          <a:prstGeom prst="rect">
            <a:avLst/>
          </a:prstGeom>
        </p:spPr>
      </p:pic>
      <p:pic>
        <p:nvPicPr>
          <p:cNvPr id="17" name="Picture 16" descr="Background pattern&#10;&#10;Description automatically generated">
            <a:extLst>
              <a:ext uri="{FF2B5EF4-FFF2-40B4-BE49-F238E27FC236}">
                <a16:creationId xmlns:a16="http://schemas.microsoft.com/office/drawing/2014/main" id="{4E99BA1A-54F3-4F58-A326-5CBD25A8A7C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59829" t="31403" r="16737" b="48436"/>
          <a:stretch/>
        </p:blipFill>
        <p:spPr>
          <a:xfrm flipH="1">
            <a:off x="293991" y="304635"/>
            <a:ext cx="568339" cy="501015"/>
          </a:xfrm>
          <a:prstGeom prst="rect">
            <a:avLst/>
          </a:prstGeom>
        </p:spPr>
      </p:pic>
      <p:pic>
        <p:nvPicPr>
          <p:cNvPr id="15" name="Picture 14" descr="Background pattern&#10;&#10;Description automatically generated">
            <a:extLst>
              <a:ext uri="{FF2B5EF4-FFF2-40B4-BE49-F238E27FC236}">
                <a16:creationId xmlns:a16="http://schemas.microsoft.com/office/drawing/2014/main" id="{52EDC74B-B62C-4422-84AD-B3642C91379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31337" t="14452" r="44574" b="67048"/>
          <a:stretch/>
        </p:blipFill>
        <p:spPr>
          <a:xfrm>
            <a:off x="2245" y="104238"/>
            <a:ext cx="584200" cy="459773"/>
          </a:xfrm>
          <a:prstGeom prst="rect">
            <a:avLst/>
          </a:prstGeom>
        </p:spPr>
      </p:pic>
    </p:spTree>
    <p:extLst>
      <p:ext uri="{BB962C8B-B14F-4D97-AF65-F5344CB8AC3E}">
        <p14:creationId xmlns:p14="http://schemas.microsoft.com/office/powerpoint/2010/main" val="2660274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0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Rounded MT Bold" panose="020F07040305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Rounded MT Bold" panose="020F07040305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Rounded MT Bold" panose="020F07040305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Rounded MT Bold" panose="020F07040305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47AE-EC0F-4FF6-8298-3F9A66EA4796}"/>
              </a:ext>
            </a:extLst>
          </p:cNvPr>
          <p:cNvSpPr>
            <a:spLocks noGrp="1"/>
          </p:cNvSpPr>
          <p:nvPr>
            <p:ph idx="1"/>
          </p:nvPr>
        </p:nvSpPr>
        <p:spPr/>
        <p:txBody>
          <a:bodyPr/>
          <a:lstStyle/>
          <a:p>
            <a:r>
              <a:rPr lang="en-US" dirty="0"/>
              <a:t>Stage 7 - Designing a Healthy Recipe and Conducting Market Research</a:t>
            </a:r>
            <a:endParaRPr lang="en-CA" dirty="0"/>
          </a:p>
        </p:txBody>
      </p:sp>
      <p:sp>
        <p:nvSpPr>
          <p:cNvPr id="4" name="Content Placeholder 2">
            <a:extLst>
              <a:ext uri="{FF2B5EF4-FFF2-40B4-BE49-F238E27FC236}">
                <a16:creationId xmlns:a16="http://schemas.microsoft.com/office/drawing/2014/main" id="{50DBDA2F-F4F9-74A9-7F82-893CD85A37C8}"/>
              </a:ext>
            </a:extLst>
          </p:cNvPr>
          <p:cNvSpPr>
            <a:spLocks noGrp="1"/>
          </p:cNvSpPr>
          <p:nvPr>
            <p:ph idx="11"/>
          </p:nvPr>
        </p:nvSpPr>
        <p:spPr>
          <a:xfrm>
            <a:off x="675410" y="6005039"/>
            <a:ext cx="8198426" cy="627080"/>
          </a:xfrm>
        </p:spPr>
        <p:txBody>
          <a:bodyPr>
            <a:noAutofit/>
          </a:bodyPr>
          <a:lstStyle/>
          <a:p>
            <a:endParaRPr lang="en-US" sz="1100" b="0" i="0" u="none" strike="noStrike" baseline="0" dirty="0">
              <a:solidFill>
                <a:srgbClr val="211D1E"/>
              </a:solidFill>
              <a:latin typeface="IIKLH K+ Arial MT"/>
            </a:endParaRPr>
          </a:p>
          <a:p>
            <a:r>
              <a:rPr lang="en-US" sz="1100" b="0" i="0" u="none" strike="noStrike" baseline="0" dirty="0">
                <a:solidFill>
                  <a:srgbClr val="211D1E"/>
                </a:solidFill>
                <a:latin typeface="IIKLH K+ Arial MT"/>
              </a:rPr>
              <a:t>© The National Farmers’ Union of England and Wales - All rights reserved. These resources may be reproduced for educational use only.</a:t>
            </a:r>
            <a:endParaRPr lang="en-CA" sz="1100" dirty="0"/>
          </a:p>
        </p:txBody>
      </p:sp>
    </p:spTree>
    <p:extLst>
      <p:ext uri="{BB962C8B-B14F-4D97-AF65-F5344CB8AC3E}">
        <p14:creationId xmlns:p14="http://schemas.microsoft.com/office/powerpoint/2010/main" val="44492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Chocolate Bar</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a:lnSpc>
                <a:spcPct val="125000"/>
              </a:lnSpc>
              <a:spcBef>
                <a:spcPts val="2400"/>
              </a:spcBef>
            </a:pPr>
            <a:r>
              <a:rPr lang="en-US" sz="2000" dirty="0"/>
              <a:t>Fill one square on your chocolate bar with one fact you know about pictographs.</a:t>
            </a:r>
          </a:p>
          <a:p>
            <a:pPr>
              <a:lnSpc>
                <a:spcPct val="125000"/>
              </a:lnSpc>
              <a:spcBef>
                <a:spcPts val="2400"/>
              </a:spcBef>
            </a:pPr>
            <a:r>
              <a:rPr lang="en-US" sz="2000" dirty="0"/>
              <a:t>Trade facts with your friends. Each of you can add your new facts to your chocolate bars.</a:t>
            </a:r>
          </a:p>
          <a:p>
            <a:pPr>
              <a:lnSpc>
                <a:spcPct val="125000"/>
              </a:lnSpc>
              <a:spcBef>
                <a:spcPts val="2400"/>
              </a:spcBef>
            </a:pPr>
            <a:r>
              <a:rPr lang="en-US" sz="2000" dirty="0"/>
              <a:t>Keep swapping facts in the class until your chocolate bar is full of pictograph facts!</a:t>
            </a:r>
          </a:p>
        </p:txBody>
      </p:sp>
      <p:cxnSp>
        <p:nvCxnSpPr>
          <p:cNvPr id="7" name="Straight Connector 6">
            <a:extLst>
              <a:ext uri="{FF2B5EF4-FFF2-40B4-BE49-F238E27FC236}">
                <a16:creationId xmlns:a16="http://schemas.microsoft.com/office/drawing/2014/main" id="{25753402-15A3-BBEA-BCC5-0ECFEBA56C38}"/>
              </a:ext>
            </a:extLst>
          </p:cNvPr>
          <p:cNvCxnSpPr>
            <a:cxnSpLocks/>
          </p:cNvCxnSpPr>
          <p:nvPr/>
        </p:nvCxnSpPr>
        <p:spPr>
          <a:xfrm>
            <a:off x="7413171" y="5606143"/>
            <a:ext cx="4789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7D6EE37-94B3-04DC-F4B0-3BB03D2B34AE}"/>
              </a:ext>
            </a:extLst>
          </p:cNvPr>
          <p:cNvSpPr/>
          <p:nvPr/>
        </p:nvSpPr>
        <p:spPr>
          <a:xfrm>
            <a:off x="2252517" y="1353383"/>
            <a:ext cx="1635760" cy="27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3">
            <a:extLst>
              <a:ext uri="{FF2B5EF4-FFF2-40B4-BE49-F238E27FC236}">
                <a16:creationId xmlns:a16="http://schemas.microsoft.com/office/drawing/2014/main" id="{A03A74BF-836E-88D9-5F54-A39C77DE42C6}"/>
              </a:ext>
            </a:extLst>
          </p:cNvPr>
          <p:cNvSpPr txBox="1">
            <a:spLocks/>
          </p:cNvSpPr>
          <p:nvPr/>
        </p:nvSpPr>
        <p:spPr>
          <a:xfrm rot="20955411">
            <a:off x="2217883" y="991364"/>
            <a:ext cx="2792897"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CHALLENGE!</a:t>
            </a:r>
          </a:p>
        </p:txBody>
      </p:sp>
    </p:spTree>
    <p:extLst>
      <p:ext uri="{BB962C8B-B14F-4D97-AF65-F5344CB8AC3E}">
        <p14:creationId xmlns:p14="http://schemas.microsoft.com/office/powerpoint/2010/main" val="3888971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E4D6-6FFB-7B0A-ADA4-0D7509AB91E0}"/>
              </a:ext>
            </a:extLst>
          </p:cNvPr>
          <p:cNvSpPr>
            <a:spLocks noGrp="1"/>
          </p:cNvSpPr>
          <p:nvPr>
            <p:ph type="title"/>
          </p:nvPr>
        </p:nvSpPr>
        <p:spPr/>
        <p:txBody>
          <a:bodyPr/>
          <a:lstStyle/>
          <a:p>
            <a:r>
              <a:rPr lang="en-US" dirty="0"/>
              <a:t>Drawing a Pictograph</a:t>
            </a:r>
            <a:endParaRPr lang="en-CA" dirty="0"/>
          </a:p>
        </p:txBody>
      </p:sp>
      <p:sp>
        <p:nvSpPr>
          <p:cNvPr id="3" name="Content Placeholder 2">
            <a:extLst>
              <a:ext uri="{FF2B5EF4-FFF2-40B4-BE49-F238E27FC236}">
                <a16:creationId xmlns:a16="http://schemas.microsoft.com/office/drawing/2014/main" id="{82198E6D-B6EF-4F6B-F05F-64E53C4AD9B0}"/>
              </a:ext>
            </a:extLst>
          </p:cNvPr>
          <p:cNvSpPr>
            <a:spLocks noGrp="1"/>
          </p:cNvSpPr>
          <p:nvPr>
            <p:ph idx="1"/>
          </p:nvPr>
        </p:nvSpPr>
        <p:spPr>
          <a:xfrm>
            <a:off x="888430" y="1343735"/>
            <a:ext cx="7843571" cy="4736554"/>
          </a:xfrm>
        </p:spPr>
        <p:txBody>
          <a:bodyPr/>
          <a:lstStyle/>
          <a:p>
            <a:r>
              <a:rPr lang="en-US" dirty="0"/>
              <a:t>Draw a table with two columns, one for your granola bar flavours, the other for how many people voted for them. </a:t>
            </a:r>
          </a:p>
          <a:p>
            <a:r>
              <a:rPr lang="en-US" dirty="0"/>
              <a:t>Draw one symbol for every two people who voted for each flavour. </a:t>
            </a:r>
          </a:p>
          <a:p>
            <a:r>
              <a:rPr lang="en-US" dirty="0"/>
              <a:t>Add a key. </a:t>
            </a:r>
          </a:p>
          <a:p>
            <a:r>
              <a:rPr lang="en-US" dirty="0"/>
              <a:t>How can we show an odd number of votes?</a:t>
            </a:r>
          </a:p>
          <a:p>
            <a:r>
              <a:rPr lang="en-US" dirty="0"/>
              <a:t>How many people voted for each flavour? </a:t>
            </a:r>
            <a:endParaRPr lang="en-CA" dirty="0"/>
          </a:p>
        </p:txBody>
      </p:sp>
      <p:graphicFrame>
        <p:nvGraphicFramePr>
          <p:cNvPr id="5" name="Table 6">
            <a:extLst>
              <a:ext uri="{FF2B5EF4-FFF2-40B4-BE49-F238E27FC236}">
                <a16:creationId xmlns:a16="http://schemas.microsoft.com/office/drawing/2014/main" id="{88C17D90-3357-5B7E-5C7C-A6C7CA2EA8ED}"/>
              </a:ext>
            </a:extLst>
          </p:cNvPr>
          <p:cNvGraphicFramePr>
            <a:graphicFrameLocks noGrp="1"/>
          </p:cNvGraphicFramePr>
          <p:nvPr>
            <p:extLst>
              <p:ext uri="{D42A27DB-BD31-4B8C-83A1-F6EECF244321}">
                <p14:modId xmlns:p14="http://schemas.microsoft.com/office/powerpoint/2010/main" val="4118581822"/>
              </p:ext>
            </p:extLst>
          </p:nvPr>
        </p:nvGraphicFramePr>
        <p:xfrm>
          <a:off x="1273678" y="4619692"/>
          <a:ext cx="5450014" cy="1469940"/>
        </p:xfrm>
        <a:graphic>
          <a:graphicData uri="http://schemas.openxmlformats.org/drawingml/2006/table">
            <a:tbl>
              <a:tblPr firstRow="1" bandRow="1">
                <a:tableStyleId>{5DA37D80-6434-44D0-A028-1B22A696006F}</a:tableStyleId>
              </a:tblPr>
              <a:tblGrid>
                <a:gridCol w="2421063">
                  <a:extLst>
                    <a:ext uri="{9D8B030D-6E8A-4147-A177-3AD203B41FA5}">
                      <a16:colId xmlns:a16="http://schemas.microsoft.com/office/drawing/2014/main" val="2500625730"/>
                    </a:ext>
                  </a:extLst>
                </a:gridCol>
                <a:gridCol w="3028951">
                  <a:extLst>
                    <a:ext uri="{9D8B030D-6E8A-4147-A177-3AD203B41FA5}">
                      <a16:colId xmlns:a16="http://schemas.microsoft.com/office/drawing/2014/main" val="242098258"/>
                    </a:ext>
                  </a:extLst>
                </a:gridCol>
              </a:tblGrid>
              <a:tr h="367494">
                <a:tc>
                  <a:txBody>
                    <a:bodyPr/>
                    <a:lstStyle/>
                    <a:p>
                      <a:pPr algn="ctr"/>
                      <a:r>
                        <a:rPr lang="en-US" sz="1600" b="0" dirty="0">
                          <a:solidFill>
                            <a:schemeClr val="bg1"/>
                          </a:solidFill>
                          <a:latin typeface="Arial Rounded MT Bold" panose="020F0704030504030204" pitchFamily="34" charset="0"/>
                        </a:rPr>
                        <a:t>Granola bar flavour</a:t>
                      </a:r>
                      <a:endParaRPr lang="en-CA" sz="1600" b="0" dirty="0">
                        <a:solidFill>
                          <a:schemeClr val="bg1"/>
                        </a:solidFill>
                        <a:latin typeface="Arial Rounded MT Bold" panose="020F0704030504030204" pitchFamily="34" charset="0"/>
                      </a:endParaRPr>
                    </a:p>
                  </a:txBody>
                  <a:tcPr>
                    <a:solidFill>
                      <a:srgbClr val="FF6600"/>
                    </a:solidFill>
                  </a:tcPr>
                </a:tc>
                <a:tc>
                  <a:txBody>
                    <a:bodyPr/>
                    <a:lstStyle/>
                    <a:p>
                      <a:pPr algn="ctr"/>
                      <a:r>
                        <a:rPr lang="en-US" sz="1600" b="0" dirty="0">
                          <a:solidFill>
                            <a:schemeClr val="bg1"/>
                          </a:solidFill>
                          <a:latin typeface="Arial Rounded MT Bold" panose="020F0704030504030204" pitchFamily="34" charset="0"/>
                        </a:rPr>
                        <a:t>Number of Votes</a:t>
                      </a:r>
                      <a:endParaRPr lang="en-CA" sz="1600" b="0" dirty="0">
                        <a:solidFill>
                          <a:schemeClr val="bg1"/>
                        </a:solidFill>
                        <a:latin typeface="Arial Rounded MT Bold" panose="020F0704030504030204" pitchFamily="34" charset="0"/>
                      </a:endParaRPr>
                    </a:p>
                  </a:txBody>
                  <a:tcPr>
                    <a:solidFill>
                      <a:srgbClr val="FF6600"/>
                    </a:solidFill>
                  </a:tcPr>
                </a:tc>
                <a:extLst>
                  <a:ext uri="{0D108BD9-81ED-4DB2-BD59-A6C34878D82A}">
                    <a16:rowId xmlns:a16="http://schemas.microsoft.com/office/drawing/2014/main" val="2590305178"/>
                  </a:ext>
                </a:extLst>
              </a:tr>
              <a:tr h="0">
                <a:tc>
                  <a:txBody>
                    <a:bodyPr/>
                    <a:lstStyle/>
                    <a:p>
                      <a:r>
                        <a:rPr lang="en-US" sz="1600" dirty="0">
                          <a:latin typeface="Arial Rounded MT Bold" panose="020F0704030504030204" pitchFamily="34" charset="0"/>
                        </a:rPr>
                        <a:t>Lemon and Raisin</a:t>
                      </a:r>
                      <a:endParaRPr lang="en-CA" sz="1600" dirty="0">
                        <a:latin typeface="Arial Rounded MT Bold" panose="020F0704030504030204" pitchFamily="34" charset="0"/>
                      </a:endParaRPr>
                    </a:p>
                  </a:txBody>
                  <a:tcPr>
                    <a:solidFill>
                      <a:schemeClr val="bg1"/>
                    </a:solidFill>
                  </a:tcPr>
                </a:tc>
                <a:tc>
                  <a:txBody>
                    <a:bodyPr/>
                    <a:lstStyle/>
                    <a:p>
                      <a:pPr algn="ctr"/>
                      <a:endParaRPr lang="en-CA" sz="1800" dirty="0">
                        <a:latin typeface="Verveine" panose="02010506020202020203" pitchFamily="2" charset="0"/>
                      </a:endParaRPr>
                    </a:p>
                  </a:txBody>
                  <a:tcPr>
                    <a:solidFill>
                      <a:schemeClr val="bg1"/>
                    </a:solidFill>
                  </a:tcPr>
                </a:tc>
                <a:extLst>
                  <a:ext uri="{0D108BD9-81ED-4DB2-BD59-A6C34878D82A}">
                    <a16:rowId xmlns:a16="http://schemas.microsoft.com/office/drawing/2014/main" val="879676470"/>
                  </a:ext>
                </a:extLst>
              </a:tr>
              <a:tr h="368343">
                <a:tc>
                  <a:txBody>
                    <a:bodyPr/>
                    <a:lstStyle/>
                    <a:p>
                      <a:r>
                        <a:rPr lang="en-US" sz="1600" dirty="0">
                          <a:latin typeface="Arial Rounded MT Bold" panose="020F0704030504030204" pitchFamily="34" charset="0"/>
                        </a:rPr>
                        <a:t>Cranberry and Orange</a:t>
                      </a:r>
                      <a:endParaRPr lang="en-CA" sz="1600" dirty="0">
                        <a:latin typeface="Arial Rounded MT Bold" panose="020F070403050403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dirty="0">
                        <a:latin typeface="Verveine" panose="02010506020202020203" pitchFamily="2" charset="0"/>
                      </a:endParaRPr>
                    </a:p>
                  </a:txBody>
                  <a:tcPr>
                    <a:solidFill>
                      <a:schemeClr val="bg1"/>
                    </a:solidFill>
                  </a:tcPr>
                </a:tc>
                <a:extLst>
                  <a:ext uri="{0D108BD9-81ED-4DB2-BD59-A6C34878D82A}">
                    <a16:rowId xmlns:a16="http://schemas.microsoft.com/office/drawing/2014/main" val="3290482194"/>
                  </a:ext>
                </a:extLst>
              </a:tr>
              <a:tr h="368343">
                <a:tc>
                  <a:txBody>
                    <a:bodyPr/>
                    <a:lstStyle/>
                    <a:p>
                      <a:r>
                        <a:rPr lang="en-US" sz="1600" dirty="0">
                          <a:latin typeface="Arial Rounded MT Bold" panose="020F0704030504030204" pitchFamily="34" charset="0"/>
                        </a:rPr>
                        <a:t>Honey and Raisin</a:t>
                      </a:r>
                      <a:endParaRPr lang="en-CA" sz="1600" dirty="0">
                        <a:latin typeface="Arial Rounded MT Bold" panose="020F070403050403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dirty="0">
                        <a:latin typeface="Verveine" panose="02010506020202020203" pitchFamily="2" charset="0"/>
                      </a:endParaRPr>
                    </a:p>
                  </a:txBody>
                  <a:tcPr>
                    <a:solidFill>
                      <a:schemeClr val="bg1"/>
                    </a:solidFill>
                  </a:tcPr>
                </a:tc>
                <a:extLst>
                  <a:ext uri="{0D108BD9-81ED-4DB2-BD59-A6C34878D82A}">
                    <a16:rowId xmlns:a16="http://schemas.microsoft.com/office/drawing/2014/main" val="1962754109"/>
                  </a:ext>
                </a:extLst>
              </a:tr>
            </a:tbl>
          </a:graphicData>
        </a:graphic>
      </p:graphicFrame>
      <p:sp>
        <p:nvSpPr>
          <p:cNvPr id="6" name="Oval 5">
            <a:extLst>
              <a:ext uri="{FF2B5EF4-FFF2-40B4-BE49-F238E27FC236}">
                <a16:creationId xmlns:a16="http://schemas.microsoft.com/office/drawing/2014/main" id="{360EBD82-D4EC-AA04-138A-515A9562282D}"/>
              </a:ext>
            </a:extLst>
          </p:cNvPr>
          <p:cNvSpPr/>
          <p:nvPr/>
        </p:nvSpPr>
        <p:spPr>
          <a:xfrm>
            <a:off x="4741479" y="5067126"/>
            <a:ext cx="230002" cy="221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22DB4348-4C0A-A7FC-4D40-950B66E7C494}"/>
              </a:ext>
            </a:extLst>
          </p:cNvPr>
          <p:cNvSpPr/>
          <p:nvPr/>
        </p:nvSpPr>
        <p:spPr>
          <a:xfrm>
            <a:off x="5036353" y="5067126"/>
            <a:ext cx="230002" cy="221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1C842395-C976-1ECC-8B69-3DDDA647C17E}"/>
              </a:ext>
            </a:extLst>
          </p:cNvPr>
          <p:cNvSpPr/>
          <p:nvPr/>
        </p:nvSpPr>
        <p:spPr>
          <a:xfrm>
            <a:off x="5331227" y="5067125"/>
            <a:ext cx="230002" cy="221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94DC0734-6061-136F-EB23-B91315105A23}"/>
              </a:ext>
            </a:extLst>
          </p:cNvPr>
          <p:cNvSpPr/>
          <p:nvPr/>
        </p:nvSpPr>
        <p:spPr>
          <a:xfrm>
            <a:off x="5626101" y="5067125"/>
            <a:ext cx="230002" cy="221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56D22986-3723-BB01-4BCB-6C244149C775}"/>
              </a:ext>
            </a:extLst>
          </p:cNvPr>
          <p:cNvSpPr/>
          <p:nvPr/>
        </p:nvSpPr>
        <p:spPr>
          <a:xfrm>
            <a:off x="4907280" y="5798646"/>
            <a:ext cx="230002" cy="221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648E55C9-13C2-1E49-838E-5BF2BBA5AB71}"/>
              </a:ext>
            </a:extLst>
          </p:cNvPr>
          <p:cNvSpPr/>
          <p:nvPr/>
        </p:nvSpPr>
        <p:spPr>
          <a:xfrm>
            <a:off x="5202154" y="5798646"/>
            <a:ext cx="230002" cy="221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7E36A38E-B534-12D7-B51F-B756DE09841E}"/>
              </a:ext>
            </a:extLst>
          </p:cNvPr>
          <p:cNvSpPr/>
          <p:nvPr/>
        </p:nvSpPr>
        <p:spPr>
          <a:xfrm>
            <a:off x="5497028" y="5798645"/>
            <a:ext cx="230002" cy="221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230E07B5-3A2B-BB0B-C8D0-A1BA4C4E64A9}"/>
              </a:ext>
            </a:extLst>
          </p:cNvPr>
          <p:cNvSpPr/>
          <p:nvPr/>
        </p:nvSpPr>
        <p:spPr>
          <a:xfrm>
            <a:off x="5202154" y="5426497"/>
            <a:ext cx="230002" cy="221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7F6473B7-E6F6-7E05-492A-B0398F717B23}"/>
              </a:ext>
            </a:extLst>
          </p:cNvPr>
          <p:cNvSpPr/>
          <p:nvPr/>
        </p:nvSpPr>
        <p:spPr>
          <a:xfrm>
            <a:off x="6939526" y="5390221"/>
            <a:ext cx="230002" cy="2215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B66B07DB-388D-D32E-6ACD-8FB8680D401B}"/>
              </a:ext>
            </a:extLst>
          </p:cNvPr>
          <p:cNvSpPr txBox="1"/>
          <p:nvPr/>
        </p:nvSpPr>
        <p:spPr>
          <a:xfrm>
            <a:off x="6802280" y="5031496"/>
            <a:ext cx="734496" cy="646331"/>
          </a:xfrm>
          <a:prstGeom prst="rect">
            <a:avLst/>
          </a:prstGeom>
          <a:noFill/>
        </p:spPr>
        <p:txBody>
          <a:bodyPr wrap="none" rtlCol="0">
            <a:spAutoFit/>
          </a:bodyPr>
          <a:lstStyle/>
          <a:p>
            <a:r>
              <a:rPr lang="en-US" dirty="0"/>
              <a:t>Key</a:t>
            </a:r>
          </a:p>
          <a:p>
            <a:r>
              <a:rPr lang="en-US" dirty="0"/>
              <a:t>      =2</a:t>
            </a:r>
            <a:endParaRPr lang="en-CA" dirty="0"/>
          </a:p>
        </p:txBody>
      </p:sp>
    </p:spTree>
    <p:extLst>
      <p:ext uri="{BB962C8B-B14F-4D97-AF65-F5344CB8AC3E}">
        <p14:creationId xmlns:p14="http://schemas.microsoft.com/office/powerpoint/2010/main" val="254959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rotWithShape="1">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872703"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Your Final Decision</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479772" cy="4432276"/>
          </a:xfrm>
        </p:spPr>
        <p:txBody>
          <a:bodyPr vert="horz" lIns="91440" tIns="45720" rIns="91440" bIns="45720" rtlCol="0">
            <a:noAutofit/>
          </a:bodyPr>
          <a:lstStyle/>
          <a:p>
            <a:pPr>
              <a:lnSpc>
                <a:spcPct val="125000"/>
              </a:lnSpc>
              <a:spcBef>
                <a:spcPts val="2400"/>
              </a:spcBef>
            </a:pPr>
            <a:r>
              <a:rPr lang="en-US" sz="2000" dirty="0"/>
              <a:t>Discuss your results with your business group. Make a final decision about your granola bar.</a:t>
            </a:r>
          </a:p>
          <a:p>
            <a:pPr>
              <a:lnSpc>
                <a:spcPct val="125000"/>
              </a:lnSpc>
              <a:spcBef>
                <a:spcPts val="2400"/>
              </a:spcBef>
            </a:pPr>
            <a:r>
              <a:rPr lang="en-US" sz="2000" dirty="0"/>
              <a:t>It is time to write your shopping list!</a:t>
            </a:r>
          </a:p>
        </p:txBody>
      </p:sp>
    </p:spTree>
    <p:extLst>
      <p:ext uri="{BB962C8B-B14F-4D97-AF65-F5344CB8AC3E}">
        <p14:creationId xmlns:p14="http://schemas.microsoft.com/office/powerpoint/2010/main" val="1431305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DA110-8075-4B96-AA4F-F5B9C77F6EE0}"/>
              </a:ext>
            </a:extLst>
          </p:cNvPr>
          <p:cNvSpPr>
            <a:spLocks noGrp="1"/>
          </p:cNvSpPr>
          <p:nvPr>
            <p:ph type="title"/>
          </p:nvPr>
        </p:nvSpPr>
        <p:spPr>
          <a:xfrm>
            <a:off x="856405" y="566002"/>
            <a:ext cx="5938887" cy="786547"/>
          </a:xfrm>
        </p:spPr>
        <p:txBody>
          <a:bodyPr/>
          <a:lstStyle/>
          <a:p>
            <a:r>
              <a:rPr lang="en-US" dirty="0"/>
              <a:t>Learning Objectives</a:t>
            </a:r>
            <a:endParaRPr lang="en-CA" dirty="0"/>
          </a:p>
        </p:txBody>
      </p:sp>
      <p:sp>
        <p:nvSpPr>
          <p:cNvPr id="3" name="Content Placeholder 2">
            <a:extLst>
              <a:ext uri="{FF2B5EF4-FFF2-40B4-BE49-F238E27FC236}">
                <a16:creationId xmlns:a16="http://schemas.microsoft.com/office/drawing/2014/main" id="{56B0F822-BDF1-49A4-9AB8-F82594FFB5D0}"/>
              </a:ext>
            </a:extLst>
          </p:cNvPr>
          <p:cNvSpPr>
            <a:spLocks noGrp="1"/>
          </p:cNvSpPr>
          <p:nvPr>
            <p:ph idx="1"/>
          </p:nvPr>
        </p:nvSpPr>
        <p:spPr>
          <a:xfrm>
            <a:off x="856404" y="1352549"/>
            <a:ext cx="7799915" cy="4774971"/>
          </a:xfrm>
        </p:spPr>
        <p:txBody>
          <a:bodyPr/>
          <a:lstStyle/>
          <a:p>
            <a:pPr>
              <a:lnSpc>
                <a:spcPct val="100000"/>
              </a:lnSpc>
              <a:spcBef>
                <a:spcPts val="2200"/>
              </a:spcBef>
            </a:pPr>
            <a:r>
              <a:rPr lang="en-US" dirty="0"/>
              <a:t>Learn how grains are important and healthy. Develop a recipe for a healthy snack bar.</a:t>
            </a:r>
          </a:p>
          <a:p>
            <a:pPr>
              <a:lnSpc>
                <a:spcPct val="100000"/>
              </a:lnSpc>
              <a:spcBef>
                <a:spcPts val="2200"/>
              </a:spcBef>
            </a:pPr>
            <a:r>
              <a:rPr lang="en-US" dirty="0"/>
              <a:t>Design two granola bar flavours for the target market.</a:t>
            </a:r>
          </a:p>
          <a:p>
            <a:pPr>
              <a:lnSpc>
                <a:spcPct val="100000"/>
              </a:lnSpc>
              <a:spcBef>
                <a:spcPts val="2200"/>
              </a:spcBef>
            </a:pPr>
            <a:r>
              <a:rPr lang="en-US" dirty="0"/>
              <a:t>Understand why you should use local ingredients.</a:t>
            </a:r>
          </a:p>
          <a:p>
            <a:pPr>
              <a:lnSpc>
                <a:spcPct val="100000"/>
              </a:lnSpc>
              <a:spcBef>
                <a:spcPts val="2200"/>
              </a:spcBef>
            </a:pPr>
            <a:r>
              <a:rPr lang="en-US" dirty="0"/>
              <a:t>Design a survey.</a:t>
            </a:r>
          </a:p>
          <a:p>
            <a:pPr>
              <a:lnSpc>
                <a:spcPct val="100000"/>
              </a:lnSpc>
              <a:spcBef>
                <a:spcPts val="2200"/>
              </a:spcBef>
            </a:pPr>
            <a:r>
              <a:rPr lang="en-US" dirty="0"/>
              <a:t>Make a pictograph or bar graph to                      show market research results.</a:t>
            </a:r>
          </a:p>
          <a:p>
            <a:pPr>
              <a:lnSpc>
                <a:spcPct val="100000"/>
              </a:lnSpc>
              <a:spcBef>
                <a:spcPts val="2200"/>
              </a:spcBef>
            </a:pPr>
            <a:r>
              <a:rPr lang="en-US" dirty="0"/>
              <a:t>Use data for decision-making.</a:t>
            </a:r>
            <a:endParaRPr lang="en-CA" dirty="0"/>
          </a:p>
        </p:txBody>
      </p:sp>
      <p:pic>
        <p:nvPicPr>
          <p:cNvPr id="5" name="Picture 4" descr="A picture containing text, sign, vector graphics&#10;&#10;Description automatically generated">
            <a:extLst>
              <a:ext uri="{FF2B5EF4-FFF2-40B4-BE49-F238E27FC236}">
                <a16:creationId xmlns:a16="http://schemas.microsoft.com/office/drawing/2014/main" id="{72F22970-8735-471F-A6E0-5DFAF71DCC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555374">
            <a:off x="6821337" y="4420266"/>
            <a:ext cx="1946162" cy="1942021"/>
          </a:xfrm>
          <a:prstGeom prst="rect">
            <a:avLst/>
          </a:prstGeom>
        </p:spPr>
      </p:pic>
    </p:spTree>
    <p:extLst>
      <p:ext uri="{BB962C8B-B14F-4D97-AF65-F5344CB8AC3E}">
        <p14:creationId xmlns:p14="http://schemas.microsoft.com/office/powerpoint/2010/main" val="359935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6B96C0E3-F821-46CE-9835-5586ECEE60F8}"/>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4456696" y="10"/>
            <a:ext cx="4687304"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a:extLst>
              <a:ext uri="{FF2B5EF4-FFF2-40B4-BE49-F238E27FC236}">
                <a16:creationId xmlns:a16="http://schemas.microsoft.com/office/drawing/2014/main" id="{827C5E02-DC1A-4A51-BEB4-C80B52E6B83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985657" y="3471789"/>
            <a:ext cx="5158343" cy="3391998"/>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Rounded Corners 15">
            <a:extLst>
              <a:ext uri="{FF2B5EF4-FFF2-40B4-BE49-F238E27FC236}">
                <a16:creationId xmlns:a16="http://schemas.microsoft.com/office/drawing/2014/main" id="{9C515114-F8F4-49AE-ADE3-01A1F0FEA531}"/>
              </a:ext>
            </a:extLst>
          </p:cNvPr>
          <p:cNvSpPr/>
          <p:nvPr/>
        </p:nvSpPr>
        <p:spPr>
          <a:xfrm>
            <a:off x="250315" y="571350"/>
            <a:ext cx="4715223" cy="57151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a:extLst>
              <a:ext uri="{FF2B5EF4-FFF2-40B4-BE49-F238E27FC236}">
                <a16:creationId xmlns:a16="http://schemas.microsoft.com/office/drawing/2014/main" id="{D024FCC5-6149-459D-AFB5-501D52AEC423}"/>
              </a:ext>
            </a:extLst>
          </p:cNvPr>
          <p:cNvSpPr>
            <a:spLocks noGrp="1"/>
          </p:cNvSpPr>
          <p:nvPr>
            <p:ph type="title"/>
          </p:nvPr>
        </p:nvSpPr>
        <p:spPr>
          <a:xfrm>
            <a:off x="440217" y="703464"/>
            <a:ext cx="3624601" cy="787633"/>
          </a:xfrm>
        </p:spPr>
        <p:txBody>
          <a:bodyPr vert="horz" lIns="91440" tIns="45720" rIns="91440" bIns="45720" rtlCol="0" anchor="ctr">
            <a:normAutofit/>
          </a:bodyPr>
          <a:lstStyle/>
          <a:p>
            <a:r>
              <a:rPr lang="en-US" sz="3000" kern="1200" dirty="0"/>
              <a:t>Grains in our Diet</a:t>
            </a:r>
          </a:p>
        </p:txBody>
      </p:sp>
      <p:sp>
        <p:nvSpPr>
          <p:cNvPr id="3" name="Rectangle 2">
            <a:extLst>
              <a:ext uri="{FF2B5EF4-FFF2-40B4-BE49-F238E27FC236}">
                <a16:creationId xmlns:a16="http://schemas.microsoft.com/office/drawing/2014/main" id="{40370BC9-178D-40D4-A59E-ECD846176F37}"/>
              </a:ext>
            </a:extLst>
          </p:cNvPr>
          <p:cNvSpPr/>
          <p:nvPr/>
        </p:nvSpPr>
        <p:spPr>
          <a:xfrm>
            <a:off x="336042" y="2103120"/>
            <a:ext cx="3670146" cy="178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24090" y="1630894"/>
            <a:ext cx="4687304" cy="4865156"/>
          </a:xfrm>
        </p:spPr>
        <p:txBody>
          <a:bodyPr vert="horz" lIns="91440" tIns="45720" rIns="91440" bIns="45720" rtlCol="0">
            <a:normAutofit/>
          </a:bodyPr>
          <a:lstStyle/>
          <a:p>
            <a:pPr>
              <a:lnSpc>
                <a:spcPct val="112000"/>
              </a:lnSpc>
              <a:spcBef>
                <a:spcPts val="2400"/>
              </a:spcBef>
              <a:buClr>
                <a:schemeClr val="dk1"/>
              </a:buClr>
              <a:buSzPct val="100000"/>
            </a:pPr>
            <a:r>
              <a:rPr lang="en-US" sz="2000" dirty="0">
                <a:solidFill>
                  <a:schemeClr val="tx1"/>
                </a:solidFill>
              </a:rPr>
              <a:t>Grains are important to a healthy diet.</a:t>
            </a:r>
          </a:p>
          <a:p>
            <a:pPr>
              <a:lnSpc>
                <a:spcPct val="112000"/>
              </a:lnSpc>
              <a:spcBef>
                <a:spcPts val="2400"/>
              </a:spcBef>
              <a:buClr>
                <a:schemeClr val="dk1"/>
              </a:buClr>
              <a:buSzPct val="100000"/>
            </a:pPr>
            <a:r>
              <a:rPr lang="en-US" sz="2000" dirty="0">
                <a:solidFill>
                  <a:schemeClr val="tx1"/>
                </a:solidFill>
              </a:rPr>
              <a:t>Grains give your body carbohydrates, protein, fat, and several minerals for good health.</a:t>
            </a:r>
          </a:p>
          <a:p>
            <a:pPr>
              <a:lnSpc>
                <a:spcPct val="112000"/>
              </a:lnSpc>
              <a:spcBef>
                <a:spcPts val="2400"/>
              </a:spcBef>
              <a:buClr>
                <a:schemeClr val="dk1"/>
              </a:buClr>
              <a:buSzPct val="100000"/>
            </a:pPr>
            <a:r>
              <a:rPr lang="en-US" sz="2000" dirty="0">
                <a:solidFill>
                  <a:schemeClr val="tx1"/>
                </a:solidFill>
              </a:rPr>
              <a:t>The grain products we love have refined or whole grains. Refined means they have been more processed than whole grains. Both are healthy choices. Choose what you prefer. </a:t>
            </a:r>
          </a:p>
        </p:txBody>
      </p:sp>
      <p:cxnSp>
        <p:nvCxnSpPr>
          <p:cNvPr id="7" name="Straight Connector 6">
            <a:extLst>
              <a:ext uri="{FF2B5EF4-FFF2-40B4-BE49-F238E27FC236}">
                <a16:creationId xmlns:a16="http://schemas.microsoft.com/office/drawing/2014/main" id="{09280138-C0A8-4401-9B95-C46422D1A086}"/>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4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83611B80-4E16-41E7-978A-ABE98B0ABF28}"/>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p:blipFill>
        <p:spPr>
          <a:xfrm>
            <a:off x="4104015" y="6934"/>
            <a:ext cx="5026701" cy="3351134"/>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ln>
            <a:noFill/>
          </a:ln>
        </p:spPr>
      </p:pic>
      <p:pic>
        <p:nvPicPr>
          <p:cNvPr id="8" name="Picture 7">
            <a:extLst>
              <a:ext uri="{FF2B5EF4-FFF2-40B4-BE49-F238E27FC236}">
                <a16:creationId xmlns:a16="http://schemas.microsoft.com/office/drawing/2014/main" id="{0764467B-B6E9-471F-ABC5-BD0E0CABB18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01487" y="3493054"/>
            <a:ext cx="5429229" cy="3388965"/>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B1B3BE87-0C8F-4CB4-B146-CF00E3661C61}"/>
              </a:ext>
            </a:extLst>
          </p:cNvPr>
          <p:cNvSpPr/>
          <p:nvPr/>
        </p:nvSpPr>
        <p:spPr>
          <a:xfrm>
            <a:off x="250315" y="571350"/>
            <a:ext cx="4726799"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04ED87AA-AC03-4BB0-8EBE-3D47D2AAFA80}"/>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1CBBC293-2D99-4D94-93D4-338D889E087D}"/>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Energy</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35759"/>
            <a:ext cx="4641072" cy="4490403"/>
          </a:xfrm>
        </p:spPr>
        <p:txBody>
          <a:bodyPr vert="horz" lIns="91440" tIns="45720" rIns="91440" bIns="45720" rtlCol="0">
            <a:noAutofit/>
          </a:bodyPr>
          <a:lstStyle/>
          <a:p>
            <a:pPr>
              <a:lnSpc>
                <a:spcPct val="110000"/>
              </a:lnSpc>
              <a:spcBef>
                <a:spcPts val="2400"/>
              </a:spcBef>
              <a:buClr>
                <a:schemeClr val="dk1"/>
              </a:buClr>
              <a:buSzPct val="100000"/>
            </a:pPr>
            <a:r>
              <a:rPr lang="en-US" sz="2000" dirty="0">
                <a:solidFill>
                  <a:schemeClr val="tx1"/>
                </a:solidFill>
              </a:rPr>
              <a:t>What we eat affects how much energy we have. We need energy for exercising, playing, and concentrating in school. </a:t>
            </a:r>
          </a:p>
          <a:p>
            <a:pPr>
              <a:lnSpc>
                <a:spcPct val="110000"/>
              </a:lnSpc>
              <a:spcBef>
                <a:spcPts val="2400"/>
              </a:spcBef>
              <a:buClr>
                <a:schemeClr val="dk1"/>
              </a:buClr>
              <a:buSzPct val="100000"/>
            </a:pPr>
            <a:r>
              <a:rPr lang="en-US" sz="2000" dirty="0">
                <a:solidFill>
                  <a:schemeClr val="tx1"/>
                </a:solidFill>
              </a:rPr>
              <a:t>As we move and work, we burn the energy we get from our food. </a:t>
            </a:r>
          </a:p>
          <a:p>
            <a:pPr>
              <a:lnSpc>
                <a:spcPct val="110000"/>
              </a:lnSpc>
              <a:spcBef>
                <a:spcPts val="2400"/>
              </a:spcBef>
              <a:buClr>
                <a:schemeClr val="dk1"/>
              </a:buClr>
              <a:buSzPct val="100000"/>
            </a:pPr>
            <a:r>
              <a:rPr lang="en-US" sz="2000" dirty="0">
                <a:solidFill>
                  <a:schemeClr val="tx1"/>
                </a:solidFill>
              </a:rPr>
              <a:t>Some foods are better than others for giving us a slow release of energy throughout the day.</a:t>
            </a:r>
            <a:endParaRPr lang="en-US" sz="2000" dirty="0"/>
          </a:p>
          <a:p>
            <a:pPr>
              <a:lnSpc>
                <a:spcPct val="110000"/>
              </a:lnSpc>
              <a:spcBef>
                <a:spcPts val="2400"/>
              </a:spcBef>
              <a:buClr>
                <a:schemeClr val="dk1"/>
              </a:buClr>
              <a:buSzPct val="100000"/>
            </a:pPr>
            <a:r>
              <a:rPr lang="en-US" sz="2000" dirty="0">
                <a:solidFill>
                  <a:schemeClr val="tx1"/>
                </a:solidFill>
              </a:rPr>
              <a:t>Grains are an excellent source of slow-release energy.</a:t>
            </a:r>
          </a:p>
        </p:txBody>
      </p:sp>
      <p:pic>
        <p:nvPicPr>
          <p:cNvPr id="5" name="Picture 4" descr="A picture containing dark&#10;&#10;Description automatically generated">
            <a:extLst>
              <a:ext uri="{FF2B5EF4-FFF2-40B4-BE49-F238E27FC236}">
                <a16:creationId xmlns:a16="http://schemas.microsoft.com/office/drawing/2014/main" id="{4163041A-11D8-23AD-4F40-359B2BE7FC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200277">
            <a:off x="7525214" y="914633"/>
            <a:ext cx="2172255" cy="1442253"/>
          </a:xfrm>
          <a:prstGeom prst="rect">
            <a:avLst/>
          </a:prstGeom>
        </p:spPr>
      </p:pic>
      <p:pic>
        <p:nvPicPr>
          <p:cNvPr id="9" name="Picture 8">
            <a:extLst>
              <a:ext uri="{FF2B5EF4-FFF2-40B4-BE49-F238E27FC236}">
                <a16:creationId xmlns:a16="http://schemas.microsoft.com/office/drawing/2014/main" id="{3F9BD7B2-C2CD-C20E-CD26-4B18E3962D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791566">
            <a:off x="4913578" y="2521027"/>
            <a:ext cx="1229727" cy="720613"/>
          </a:xfrm>
          <a:prstGeom prst="rect">
            <a:avLst/>
          </a:prstGeom>
        </p:spPr>
      </p:pic>
    </p:spTree>
    <p:extLst>
      <p:ext uri="{BB962C8B-B14F-4D97-AF65-F5344CB8AC3E}">
        <p14:creationId xmlns:p14="http://schemas.microsoft.com/office/powerpoint/2010/main" val="374092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E4D6-6FFB-7B0A-ADA4-0D7509AB91E0}"/>
              </a:ext>
            </a:extLst>
          </p:cNvPr>
          <p:cNvSpPr>
            <a:spLocks noGrp="1"/>
          </p:cNvSpPr>
          <p:nvPr>
            <p:ph type="title"/>
          </p:nvPr>
        </p:nvSpPr>
        <p:spPr/>
        <p:txBody>
          <a:bodyPr/>
          <a:lstStyle/>
          <a:p>
            <a:r>
              <a:rPr lang="en-US" dirty="0"/>
              <a:t>Design Your Product</a:t>
            </a:r>
            <a:endParaRPr lang="en-CA" dirty="0"/>
          </a:p>
        </p:txBody>
      </p:sp>
      <p:sp>
        <p:nvSpPr>
          <p:cNvPr id="3" name="Content Placeholder 2">
            <a:extLst>
              <a:ext uri="{FF2B5EF4-FFF2-40B4-BE49-F238E27FC236}">
                <a16:creationId xmlns:a16="http://schemas.microsoft.com/office/drawing/2014/main" id="{82198E6D-B6EF-4F6B-F05F-64E53C4AD9B0}"/>
              </a:ext>
            </a:extLst>
          </p:cNvPr>
          <p:cNvSpPr>
            <a:spLocks noGrp="1"/>
          </p:cNvSpPr>
          <p:nvPr>
            <p:ph idx="1"/>
          </p:nvPr>
        </p:nvSpPr>
        <p:spPr>
          <a:xfrm>
            <a:off x="924633" y="1343735"/>
            <a:ext cx="7728714" cy="4736554"/>
          </a:xfrm>
        </p:spPr>
        <p:txBody>
          <a:bodyPr/>
          <a:lstStyle/>
          <a:p>
            <a:pPr marL="0" indent="0">
              <a:spcBef>
                <a:spcPts val="2000"/>
              </a:spcBef>
              <a:buNone/>
            </a:pPr>
            <a:r>
              <a:rPr lang="en-US" dirty="0"/>
              <a:t>You are going to design a new granola bar.</a:t>
            </a:r>
          </a:p>
          <a:p>
            <a:pPr>
              <a:spcBef>
                <a:spcPts val="2000"/>
              </a:spcBef>
            </a:pPr>
            <a:r>
              <a:rPr lang="en-US" dirty="0"/>
              <a:t>Look at the basic recipe. Decide your two grain ingredients. </a:t>
            </a:r>
          </a:p>
          <a:p>
            <a:pPr>
              <a:spcBef>
                <a:spcPts val="2000"/>
              </a:spcBef>
            </a:pPr>
            <a:r>
              <a:rPr lang="en-US" dirty="0"/>
              <a:t>Brainstorm ideas for other tasty flavours such as: </a:t>
            </a:r>
          </a:p>
          <a:p>
            <a:pPr lvl="1">
              <a:spcBef>
                <a:spcPts val="2000"/>
              </a:spcBef>
            </a:pPr>
            <a:r>
              <a:rPr lang="en-US" dirty="0"/>
              <a:t>Lemon zest or honey and raisins. </a:t>
            </a:r>
          </a:p>
          <a:p>
            <a:pPr lvl="1">
              <a:spcBef>
                <a:spcPts val="2000"/>
              </a:spcBef>
            </a:pPr>
            <a:r>
              <a:rPr lang="en-US" dirty="0"/>
              <a:t>Cranberries and orange zest. </a:t>
            </a:r>
          </a:p>
          <a:p>
            <a:pPr>
              <a:spcBef>
                <a:spcPts val="2000"/>
              </a:spcBef>
            </a:pPr>
            <a:r>
              <a:rPr lang="en-US" dirty="0"/>
              <a:t>Look at recipe books or the Internet for flavours that go together. </a:t>
            </a:r>
          </a:p>
          <a:p>
            <a:pPr>
              <a:spcBef>
                <a:spcPts val="2000"/>
              </a:spcBef>
            </a:pPr>
            <a:r>
              <a:rPr lang="en-US" dirty="0"/>
              <a:t>Pick three flavours for your bar for your market research. </a:t>
            </a:r>
            <a:endParaRPr lang="en-CA" dirty="0"/>
          </a:p>
        </p:txBody>
      </p:sp>
    </p:spTree>
    <p:extLst>
      <p:ext uri="{BB962C8B-B14F-4D97-AF65-F5344CB8AC3E}">
        <p14:creationId xmlns:p14="http://schemas.microsoft.com/office/powerpoint/2010/main" val="339831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A0F93BF-264F-4375-AA68-D6F2FC9E0E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890314A5-BF2A-4EBF-A98E-A9F2CB27C500}"/>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47A3EB5D-3086-4095-BACA-FD671CA3B676}"/>
              </a:ext>
            </a:extLst>
          </p:cNvPr>
          <p:cNvSpPr/>
          <p:nvPr/>
        </p:nvSpPr>
        <p:spPr>
          <a:xfrm>
            <a:off x="250316" y="571350"/>
            <a:ext cx="4726798" cy="5753250"/>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19B34168-8612-4C99-9B5F-9756D6A2FF3E}"/>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0E972881-DDCA-4ECC-8430-6667F9993C60}"/>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Your Ingredients</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41072" cy="4523718"/>
          </a:xfrm>
        </p:spPr>
        <p:txBody>
          <a:bodyPr vert="horz" lIns="91440" tIns="45720" rIns="91440" bIns="45720" rtlCol="0">
            <a:normAutofit/>
          </a:bodyPr>
          <a:lstStyle/>
          <a:p>
            <a:pPr>
              <a:lnSpc>
                <a:spcPct val="125000"/>
              </a:lnSpc>
              <a:spcBef>
                <a:spcPts val="2400"/>
              </a:spcBef>
            </a:pPr>
            <a:r>
              <a:rPr lang="en-US" sz="2000" dirty="0"/>
              <a:t>As you think about ingredients, research how healthy they are.</a:t>
            </a:r>
          </a:p>
          <a:p>
            <a:pPr>
              <a:lnSpc>
                <a:spcPct val="125000"/>
              </a:lnSpc>
              <a:spcBef>
                <a:spcPts val="2400"/>
              </a:spcBef>
            </a:pPr>
            <a:r>
              <a:rPr lang="en-US" sz="2000" dirty="0"/>
              <a:t>Where do the ingredients come from? What are their food miles?</a:t>
            </a:r>
          </a:p>
          <a:p>
            <a:pPr>
              <a:lnSpc>
                <a:spcPct val="125000"/>
              </a:lnSpc>
              <a:spcBef>
                <a:spcPts val="2400"/>
              </a:spcBef>
            </a:pPr>
            <a:r>
              <a:rPr lang="en-US" sz="2000" dirty="0"/>
              <a:t>Are there children with allergies in your school? Do you need to avoid certain ingredients, like nuts?</a:t>
            </a:r>
          </a:p>
        </p:txBody>
      </p:sp>
    </p:spTree>
    <p:extLst>
      <p:ext uri="{BB962C8B-B14F-4D97-AF65-F5344CB8AC3E}">
        <p14:creationId xmlns:p14="http://schemas.microsoft.com/office/powerpoint/2010/main" val="351645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rotWithShape="1">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4131783"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Unique Selling Point</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marL="0" indent="0">
              <a:lnSpc>
                <a:spcPct val="125000"/>
              </a:lnSpc>
              <a:spcBef>
                <a:spcPts val="2400"/>
              </a:spcBef>
              <a:buNone/>
            </a:pPr>
            <a:r>
              <a:rPr lang="en-US" sz="2000" dirty="0"/>
              <a:t>How will you make your granola bar stand out? This is your unique selling point. </a:t>
            </a:r>
          </a:p>
          <a:p>
            <a:pPr>
              <a:lnSpc>
                <a:spcPct val="125000"/>
              </a:lnSpc>
              <a:spcBef>
                <a:spcPts val="2400"/>
              </a:spcBef>
            </a:pPr>
            <a:r>
              <a:rPr lang="en-US" sz="2000" dirty="0"/>
              <a:t>What can you give customers that is different from the competition? </a:t>
            </a:r>
          </a:p>
          <a:p>
            <a:pPr lvl="1">
              <a:lnSpc>
                <a:spcPct val="125000"/>
              </a:lnSpc>
              <a:spcBef>
                <a:spcPts val="1500"/>
              </a:spcBef>
            </a:pPr>
            <a:r>
              <a:rPr lang="en-US" sz="1800" dirty="0"/>
              <a:t>Will your bar be a different shape?</a:t>
            </a:r>
          </a:p>
          <a:p>
            <a:pPr lvl="1">
              <a:lnSpc>
                <a:spcPct val="125000"/>
              </a:lnSpc>
              <a:spcBef>
                <a:spcPts val="1500"/>
              </a:spcBef>
            </a:pPr>
            <a:r>
              <a:rPr lang="en-US" sz="1800" dirty="0"/>
              <a:t>Will you use a high fibre recipe? </a:t>
            </a:r>
          </a:p>
          <a:p>
            <a:pPr lvl="1">
              <a:lnSpc>
                <a:spcPct val="125000"/>
              </a:lnSpc>
              <a:spcBef>
                <a:spcPts val="1500"/>
              </a:spcBef>
            </a:pPr>
            <a:r>
              <a:rPr lang="en-US" sz="1800" dirty="0"/>
              <a:t>Will your bar be made with locally grown ingredients?</a:t>
            </a:r>
          </a:p>
        </p:txBody>
      </p:sp>
      <p:pic>
        <p:nvPicPr>
          <p:cNvPr id="7" name="Picture 6" descr="Logo&#10;&#10;Description automatically generated">
            <a:extLst>
              <a:ext uri="{FF2B5EF4-FFF2-40B4-BE49-F238E27FC236}">
                <a16:creationId xmlns:a16="http://schemas.microsoft.com/office/drawing/2014/main" id="{1C0E5CD3-6235-0365-5850-B10D21C6D6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498972">
            <a:off x="6395109" y="4159510"/>
            <a:ext cx="2373119" cy="2305184"/>
          </a:xfrm>
          <a:prstGeom prst="rect">
            <a:avLst/>
          </a:prstGeom>
        </p:spPr>
      </p:pic>
    </p:spTree>
    <p:extLst>
      <p:ext uri="{BB962C8B-B14F-4D97-AF65-F5344CB8AC3E}">
        <p14:creationId xmlns:p14="http://schemas.microsoft.com/office/powerpoint/2010/main" val="1740696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7" y="0"/>
            <a:ext cx="5481733" cy="336499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4131783"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Market Research</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a:lnSpc>
                <a:spcPct val="125000"/>
              </a:lnSpc>
              <a:spcBef>
                <a:spcPts val="2400"/>
              </a:spcBef>
            </a:pPr>
            <a:r>
              <a:rPr lang="en-US" sz="2000" dirty="0">
                <a:solidFill>
                  <a:srgbClr val="FF6600"/>
                </a:solidFill>
              </a:rPr>
              <a:t>Write your research question. </a:t>
            </a:r>
            <a:r>
              <a:rPr lang="en-US" sz="2000" dirty="0"/>
              <a:t>Example: Which flavour of granola bar is the most popular with students in our class?</a:t>
            </a:r>
          </a:p>
          <a:p>
            <a:pPr>
              <a:lnSpc>
                <a:spcPct val="125000"/>
              </a:lnSpc>
              <a:spcBef>
                <a:spcPts val="2400"/>
              </a:spcBef>
            </a:pPr>
            <a:r>
              <a:rPr lang="en-US" sz="2000" dirty="0"/>
              <a:t>Ask as many students as possible and record your results in a tally table.</a:t>
            </a:r>
          </a:p>
        </p:txBody>
      </p:sp>
      <p:sp>
        <p:nvSpPr>
          <p:cNvPr id="4" name="TextBox 3">
            <a:extLst>
              <a:ext uri="{FF2B5EF4-FFF2-40B4-BE49-F238E27FC236}">
                <a16:creationId xmlns:a16="http://schemas.microsoft.com/office/drawing/2014/main" id="{DC28C816-AED5-D32A-99A9-F0C9C22D288F}"/>
              </a:ext>
            </a:extLst>
          </p:cNvPr>
          <p:cNvSpPr txBox="1"/>
          <p:nvPr/>
        </p:nvSpPr>
        <p:spPr>
          <a:xfrm>
            <a:off x="5284934" y="228692"/>
            <a:ext cx="1648208" cy="315471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9900" dirty="0">
                <a:solidFill>
                  <a:schemeClr val="accent4">
                    <a:lumMod val="60000"/>
                    <a:lumOff val="40000"/>
                  </a:schemeClr>
                </a:solidFill>
                <a:latin typeface="Arial Rounded MT Bold" panose="020F0704030504030204" pitchFamily="34" charset="0"/>
              </a:rPr>
              <a:t>?</a:t>
            </a:r>
            <a:endParaRPr lang="en-CA" sz="19900" dirty="0">
              <a:solidFill>
                <a:schemeClr val="accent4">
                  <a:lumMod val="60000"/>
                  <a:lumOff val="40000"/>
                </a:schemeClr>
              </a:solidFill>
              <a:latin typeface="Arial Rounded MT Bold" panose="020F0704030504030204" pitchFamily="34" charset="0"/>
            </a:endParaRPr>
          </a:p>
        </p:txBody>
      </p:sp>
    </p:spTree>
    <p:extLst>
      <p:ext uri="{BB962C8B-B14F-4D97-AF65-F5344CB8AC3E}">
        <p14:creationId xmlns:p14="http://schemas.microsoft.com/office/powerpoint/2010/main" val="282792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500227-C2A1-4F77-8FB0-C9E958A9E57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Placeholder 5">
            <a:extLst>
              <a:ext uri="{FF2B5EF4-FFF2-40B4-BE49-F238E27FC236}">
                <a16:creationId xmlns:a16="http://schemas.microsoft.com/office/drawing/2014/main" id="{BC81E9E8-A606-4819-8B36-A0230D37B87B}"/>
              </a:ext>
            </a:extLst>
          </p:cNvPr>
          <p:cNvPicPr>
            <a:picLocks noGrp="1" noChangeAspect="1"/>
          </p:cNvPicPr>
          <p:nvPr>
            <p:ph type="pic" idx="13"/>
          </p:nvPr>
        </p:nvPicPr>
        <p:blipFill>
          <a:blip r:embed="rId4" cstate="screen">
            <a:extLst>
              <a:ext uri="{28A0092B-C50C-407E-A947-70E740481C1C}">
                <a14:useLocalDpi xmlns:a14="http://schemas.microsoft.com/office/drawing/2010/main"/>
              </a:ext>
            </a:extLst>
          </a:blip>
          <a:srcRect/>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ln>
            <a:noFill/>
          </a:ln>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24E9D7EA-FF6D-42D7-A99B-D14F7992B772}"/>
              </a:ext>
            </a:extLst>
          </p:cNvPr>
          <p:cNvSpPr/>
          <p:nvPr/>
        </p:nvSpPr>
        <p:spPr>
          <a:xfrm>
            <a:off x="250315" y="571350"/>
            <a:ext cx="4715223" cy="5743725"/>
          </a:xfrm>
          <a:prstGeom prst="roundRect">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a:extLst>
              <a:ext uri="{FF2B5EF4-FFF2-40B4-BE49-F238E27FC236}">
                <a16:creationId xmlns:a16="http://schemas.microsoft.com/office/drawing/2014/main" id="{6E6A8F53-CFF7-41EC-8440-7763226F7A14}"/>
              </a:ext>
            </a:extLst>
          </p:cNvPr>
          <p:cNvCxnSpPr/>
          <p:nvPr/>
        </p:nvCxnSpPr>
        <p:spPr>
          <a:xfrm>
            <a:off x="569711" y="1515069"/>
            <a:ext cx="3188569"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B6E1E382-F8E7-471D-8A63-E9E678A87D12}"/>
              </a:ext>
            </a:extLst>
          </p:cNvPr>
          <p:cNvSpPr txBox="1">
            <a:spLocks/>
          </p:cNvSpPr>
          <p:nvPr/>
        </p:nvSpPr>
        <p:spPr>
          <a:xfrm>
            <a:off x="440217" y="703464"/>
            <a:ext cx="3624601" cy="7876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6600"/>
                </a:solidFill>
                <a:latin typeface="Arial Rounded MT Bold" panose="020F0704030504030204" pitchFamily="34" charset="0"/>
                <a:ea typeface="+mj-ea"/>
                <a:cs typeface="+mj-cs"/>
              </a:defRPr>
            </a:lvl1pPr>
          </a:lstStyle>
          <a:p>
            <a:r>
              <a:rPr lang="en-US" sz="3000" dirty="0"/>
              <a:t>Tally Tables</a:t>
            </a:r>
          </a:p>
        </p:txBody>
      </p:sp>
      <p:sp>
        <p:nvSpPr>
          <p:cNvPr id="2" name="Content Placeholder 1">
            <a:extLst>
              <a:ext uri="{FF2B5EF4-FFF2-40B4-BE49-F238E27FC236}">
                <a16:creationId xmlns:a16="http://schemas.microsoft.com/office/drawing/2014/main" id="{668BC656-AE6B-4CE8-A02A-27EAD0DFF6C0}"/>
              </a:ext>
            </a:extLst>
          </p:cNvPr>
          <p:cNvSpPr>
            <a:spLocks noGrp="1"/>
          </p:cNvSpPr>
          <p:nvPr>
            <p:ph idx="4294967295"/>
          </p:nvPr>
        </p:nvSpPr>
        <p:spPr>
          <a:xfrm>
            <a:off x="336042" y="1643087"/>
            <a:ext cx="4629496" cy="4432276"/>
          </a:xfrm>
        </p:spPr>
        <p:txBody>
          <a:bodyPr vert="horz" lIns="91440" tIns="45720" rIns="91440" bIns="45720" rtlCol="0">
            <a:noAutofit/>
          </a:bodyPr>
          <a:lstStyle/>
          <a:p>
            <a:pPr>
              <a:lnSpc>
                <a:spcPct val="125000"/>
              </a:lnSpc>
              <a:spcBef>
                <a:spcPts val="2400"/>
              </a:spcBef>
            </a:pPr>
            <a:r>
              <a:rPr lang="en-US" sz="2000" dirty="0"/>
              <a:t>Draw a table with two columns. One is for your granola bar flavour ideas. The other is for how many people voted for them.</a:t>
            </a:r>
          </a:p>
          <a:p>
            <a:pPr>
              <a:lnSpc>
                <a:spcPct val="125000"/>
              </a:lnSpc>
              <a:spcBef>
                <a:spcPts val="2400"/>
              </a:spcBef>
            </a:pPr>
            <a:r>
              <a:rPr lang="en-US" sz="2000" dirty="0"/>
              <a:t>Each time someone votes for         a flavour, make a tally mark.       For the fifth tally mark, draw          a line through your first four             tally marks.</a:t>
            </a:r>
          </a:p>
        </p:txBody>
      </p:sp>
      <p:graphicFrame>
        <p:nvGraphicFramePr>
          <p:cNvPr id="4" name="Table 6">
            <a:extLst>
              <a:ext uri="{FF2B5EF4-FFF2-40B4-BE49-F238E27FC236}">
                <a16:creationId xmlns:a16="http://schemas.microsoft.com/office/drawing/2014/main" id="{26D42F35-C5B1-1917-12CA-C64CF6F495DF}"/>
              </a:ext>
            </a:extLst>
          </p:cNvPr>
          <p:cNvGraphicFramePr>
            <a:graphicFrameLocks noGrp="1"/>
          </p:cNvGraphicFramePr>
          <p:nvPr>
            <p:extLst>
              <p:ext uri="{D42A27DB-BD31-4B8C-83A1-F6EECF244321}">
                <p14:modId xmlns:p14="http://schemas.microsoft.com/office/powerpoint/2010/main" val="20537354"/>
              </p:ext>
            </p:extLst>
          </p:nvPr>
        </p:nvGraphicFramePr>
        <p:xfrm>
          <a:off x="4367183" y="4026218"/>
          <a:ext cx="4440775" cy="2560320"/>
        </p:xfrm>
        <a:graphic>
          <a:graphicData uri="http://schemas.openxmlformats.org/drawingml/2006/table">
            <a:tbl>
              <a:tblPr firstRow="1" bandRow="1">
                <a:tableStyleId>{5DA37D80-6434-44D0-A028-1B22A696006F}</a:tableStyleId>
              </a:tblPr>
              <a:tblGrid>
                <a:gridCol w="2000250">
                  <a:extLst>
                    <a:ext uri="{9D8B030D-6E8A-4147-A177-3AD203B41FA5}">
                      <a16:colId xmlns:a16="http://schemas.microsoft.com/office/drawing/2014/main" val="2500625730"/>
                    </a:ext>
                  </a:extLst>
                </a:gridCol>
                <a:gridCol w="2440525">
                  <a:extLst>
                    <a:ext uri="{9D8B030D-6E8A-4147-A177-3AD203B41FA5}">
                      <a16:colId xmlns:a16="http://schemas.microsoft.com/office/drawing/2014/main" val="242098258"/>
                    </a:ext>
                  </a:extLst>
                </a:gridCol>
              </a:tblGrid>
              <a:tr h="638605">
                <a:tc>
                  <a:txBody>
                    <a:bodyPr/>
                    <a:lstStyle/>
                    <a:p>
                      <a:pPr algn="ctr"/>
                      <a:r>
                        <a:rPr lang="en-US" dirty="0">
                          <a:solidFill>
                            <a:schemeClr val="bg1"/>
                          </a:solidFill>
                        </a:rPr>
                        <a:t>Granola bar flavour</a:t>
                      </a:r>
                      <a:endParaRPr lang="en-CA" dirty="0">
                        <a:solidFill>
                          <a:schemeClr val="bg1"/>
                        </a:solidFill>
                        <a:latin typeface="Arial Rounded MT Bold" panose="020F0704030504030204" pitchFamily="34" charset="0"/>
                      </a:endParaRPr>
                    </a:p>
                  </a:txBody>
                  <a:tcPr>
                    <a:solidFill>
                      <a:srgbClr val="FF6600"/>
                    </a:solidFill>
                  </a:tcPr>
                </a:tc>
                <a:tc>
                  <a:txBody>
                    <a:bodyPr/>
                    <a:lstStyle/>
                    <a:p>
                      <a:pPr algn="ctr"/>
                      <a:r>
                        <a:rPr lang="en-US" dirty="0">
                          <a:solidFill>
                            <a:schemeClr val="bg1"/>
                          </a:solidFill>
                        </a:rPr>
                        <a:t>Tally</a:t>
                      </a:r>
                      <a:endParaRPr lang="en-CA" dirty="0">
                        <a:solidFill>
                          <a:schemeClr val="bg1"/>
                        </a:solidFill>
                        <a:latin typeface="Arial Rounded MT Bold" panose="020F0704030504030204" pitchFamily="34" charset="0"/>
                      </a:endParaRPr>
                    </a:p>
                  </a:txBody>
                  <a:tcPr>
                    <a:solidFill>
                      <a:srgbClr val="FF6600"/>
                    </a:solidFill>
                  </a:tcPr>
                </a:tc>
                <a:extLst>
                  <a:ext uri="{0D108BD9-81ED-4DB2-BD59-A6C34878D82A}">
                    <a16:rowId xmlns:a16="http://schemas.microsoft.com/office/drawing/2014/main" val="2590305178"/>
                  </a:ext>
                </a:extLst>
              </a:tr>
              <a:tr h="638605">
                <a:tc>
                  <a:txBody>
                    <a:bodyPr/>
                    <a:lstStyle/>
                    <a:p>
                      <a:r>
                        <a:rPr lang="en-US" dirty="0"/>
                        <a:t>Lemon and Raisin</a:t>
                      </a:r>
                      <a:endParaRPr lang="en-CA" dirty="0">
                        <a:latin typeface="Arial Rounded MT Bold" panose="020F0704030504030204" pitchFamily="34" charset="0"/>
                      </a:endParaRPr>
                    </a:p>
                  </a:txBody>
                  <a:tcPr>
                    <a:solidFill>
                      <a:schemeClr val="bg1"/>
                    </a:solidFill>
                  </a:tcPr>
                </a:tc>
                <a:tc>
                  <a:txBody>
                    <a:bodyPr/>
                    <a:lstStyle/>
                    <a:p>
                      <a:pPr algn="ctr"/>
                      <a:r>
                        <a:rPr lang="en-US" sz="3600" dirty="0">
                          <a:latin typeface="Verveine" panose="02010506020202020203" pitchFamily="2" charset="0"/>
                        </a:rPr>
                        <a:t>I</a:t>
                      </a:r>
                      <a:endParaRPr lang="en-CA" sz="3600" dirty="0">
                        <a:latin typeface="Verveine" panose="02010506020202020203" pitchFamily="2" charset="0"/>
                      </a:endParaRPr>
                    </a:p>
                  </a:txBody>
                  <a:tcPr>
                    <a:solidFill>
                      <a:schemeClr val="bg1"/>
                    </a:solidFill>
                  </a:tcPr>
                </a:tc>
                <a:extLst>
                  <a:ext uri="{0D108BD9-81ED-4DB2-BD59-A6C34878D82A}">
                    <a16:rowId xmlns:a16="http://schemas.microsoft.com/office/drawing/2014/main" val="879676470"/>
                  </a:ext>
                </a:extLst>
              </a:tr>
              <a:tr h="638605">
                <a:tc>
                  <a:txBody>
                    <a:bodyPr/>
                    <a:lstStyle/>
                    <a:p>
                      <a:r>
                        <a:rPr lang="en-US" dirty="0"/>
                        <a:t>Cranberry and Orange</a:t>
                      </a:r>
                      <a:endParaRPr lang="en-CA" dirty="0">
                        <a:latin typeface="Arial Rounded MT Bold" panose="020F070403050403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Verveine" panose="02010506020202020203" pitchFamily="2" charset="0"/>
                        </a:rPr>
                        <a:t>II</a:t>
                      </a:r>
                      <a:endParaRPr lang="en-CA" sz="3600" dirty="0">
                        <a:latin typeface="Verveine" panose="02010506020202020203" pitchFamily="2" charset="0"/>
                      </a:endParaRPr>
                    </a:p>
                  </a:txBody>
                  <a:tcPr>
                    <a:solidFill>
                      <a:schemeClr val="bg1"/>
                    </a:solidFill>
                  </a:tcPr>
                </a:tc>
                <a:extLst>
                  <a:ext uri="{0D108BD9-81ED-4DB2-BD59-A6C34878D82A}">
                    <a16:rowId xmlns:a16="http://schemas.microsoft.com/office/drawing/2014/main" val="3290482194"/>
                  </a:ext>
                </a:extLst>
              </a:tr>
              <a:tr h="638605">
                <a:tc>
                  <a:txBody>
                    <a:bodyPr/>
                    <a:lstStyle/>
                    <a:p>
                      <a:r>
                        <a:rPr lang="en-US" dirty="0"/>
                        <a:t>Honey and Raisin</a:t>
                      </a:r>
                      <a:endParaRPr lang="en-CA" dirty="0">
                        <a:latin typeface="Arial Rounded MT Bold" panose="020F070403050403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Verveine" panose="02010506020202020203" pitchFamily="2" charset="0"/>
                        </a:rPr>
                        <a:t>IIII</a:t>
                      </a:r>
                      <a:endParaRPr lang="en-CA" sz="3600" dirty="0">
                        <a:latin typeface="Verveine" panose="02010506020202020203" pitchFamily="2" charset="0"/>
                      </a:endParaRPr>
                    </a:p>
                  </a:txBody>
                  <a:tcPr>
                    <a:solidFill>
                      <a:schemeClr val="bg1"/>
                    </a:solidFill>
                  </a:tcPr>
                </a:tc>
                <a:extLst>
                  <a:ext uri="{0D108BD9-81ED-4DB2-BD59-A6C34878D82A}">
                    <a16:rowId xmlns:a16="http://schemas.microsoft.com/office/drawing/2014/main" val="1962754109"/>
                  </a:ext>
                </a:extLst>
              </a:tr>
            </a:tbl>
          </a:graphicData>
        </a:graphic>
      </p:graphicFrame>
      <p:cxnSp>
        <p:nvCxnSpPr>
          <p:cNvPr id="7" name="Straight Connector 6">
            <a:extLst>
              <a:ext uri="{FF2B5EF4-FFF2-40B4-BE49-F238E27FC236}">
                <a16:creationId xmlns:a16="http://schemas.microsoft.com/office/drawing/2014/main" id="{25753402-15A3-BBEA-BCC5-0ECFEBA56C38}"/>
              </a:ext>
            </a:extLst>
          </p:cNvPr>
          <p:cNvCxnSpPr>
            <a:cxnSpLocks/>
          </p:cNvCxnSpPr>
          <p:nvPr/>
        </p:nvCxnSpPr>
        <p:spPr>
          <a:xfrm>
            <a:off x="7350111" y="6278806"/>
            <a:ext cx="4789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212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8852</TotalTime>
  <Words>1762</Words>
  <Application>Microsoft Office PowerPoint</Application>
  <PresentationFormat>On-screen Show (4:3)</PresentationFormat>
  <Paragraphs>140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Rounded MT Bold</vt:lpstr>
      <vt:lpstr>Calibri</vt:lpstr>
      <vt:lpstr>IIKLH K+ Arial MT</vt:lpstr>
      <vt:lpstr>Verveine</vt:lpstr>
      <vt:lpstr>Office Theme</vt:lpstr>
      <vt:lpstr>PowerPoint Presentation</vt:lpstr>
      <vt:lpstr>Learning Objectives</vt:lpstr>
      <vt:lpstr>Grains in our Diet</vt:lpstr>
      <vt:lpstr>PowerPoint Presentation</vt:lpstr>
      <vt:lpstr>Design Your Product</vt:lpstr>
      <vt:lpstr>PowerPoint Presentation</vt:lpstr>
      <vt:lpstr>PowerPoint Presentation</vt:lpstr>
      <vt:lpstr>PowerPoint Presentation</vt:lpstr>
      <vt:lpstr>PowerPoint Presentation</vt:lpstr>
      <vt:lpstr>PowerPoint Presentation</vt:lpstr>
      <vt:lpstr>Drawing a Pictograph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Ratz</dc:creator>
  <cp:lastModifiedBy>Kim Ratz</cp:lastModifiedBy>
  <cp:revision>134</cp:revision>
  <cp:lastPrinted>2023-02-13T13:28:23Z</cp:lastPrinted>
  <dcterms:created xsi:type="dcterms:W3CDTF">2022-06-20T17:57:32Z</dcterms:created>
  <dcterms:modified xsi:type="dcterms:W3CDTF">2023-07-12T15:59:56Z</dcterms:modified>
</cp:coreProperties>
</file>