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2" r:id="rId2"/>
    <p:sldId id="257" r:id="rId3"/>
    <p:sldId id="310" r:id="rId4"/>
    <p:sldId id="328" r:id="rId5"/>
    <p:sldId id="321" r:id="rId6"/>
    <p:sldId id="289" r:id="rId7"/>
    <p:sldId id="326" r:id="rId8"/>
    <p:sldId id="322" r:id="rId9"/>
    <p:sldId id="291" r:id="rId10"/>
    <p:sldId id="318" r:id="rId11"/>
    <p:sldId id="329" r:id="rId12"/>
    <p:sldId id="327" r:id="rId13"/>
    <p:sldId id="325" r:id="rId14"/>
    <p:sldId id="324" r:id="rId15"/>
    <p:sldId id="32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09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30850" autoAdjust="0"/>
  </p:normalViewPr>
  <p:slideViewPr>
    <p:cSldViewPr snapToGrid="0">
      <p:cViewPr varScale="1">
        <p:scale>
          <a:sx n="22" d="100"/>
          <a:sy n="22" d="100"/>
        </p:scale>
        <p:origin x="3067" y="19"/>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ED018B-63AE-44BB-B311-756F935CE590}" type="datetimeFigureOut">
              <a:rPr lang="en-CA" smtClean="0"/>
              <a:t>2023-08-14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2B4D-80B6-452C-A7D7-277FD7B18C08}" type="slidenum">
              <a:rPr lang="en-CA" smtClean="0"/>
              <a:t>‹#›</a:t>
            </a:fld>
            <a:endParaRPr lang="en-CA"/>
          </a:p>
        </p:txBody>
      </p:sp>
    </p:spTree>
    <p:extLst>
      <p:ext uri="{BB962C8B-B14F-4D97-AF65-F5344CB8AC3E}">
        <p14:creationId xmlns:p14="http://schemas.microsoft.com/office/powerpoint/2010/main" val="14703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a:t>
            </a:fld>
            <a:endParaRPr lang="en-CA"/>
          </a:p>
        </p:txBody>
      </p:sp>
    </p:spTree>
    <p:extLst>
      <p:ext uri="{BB962C8B-B14F-4D97-AF65-F5344CB8AC3E}">
        <p14:creationId xmlns:p14="http://schemas.microsoft.com/office/powerpoint/2010/main" val="117301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Combine Harvester</a:t>
            </a:r>
          </a:p>
          <a:p>
            <a:pPr marL="171450" indent="-171450">
              <a:spcBef>
                <a:spcPts val="2400"/>
              </a:spcBef>
              <a:buFont typeface="Arial" panose="020B0604020202020204" pitchFamily="34" charset="0"/>
              <a:buChar char="•"/>
            </a:pPr>
            <a:r>
              <a:rPr lang="en-US" dirty="0"/>
              <a:t>Watch the video to explain how a seed drill works: How Do You Plant Ontario Grains? </a:t>
            </a:r>
            <a:r>
              <a:rPr lang="en-US" b="1" dirty="0"/>
              <a:t>https://www.youtube.com/watch?v=0ML0x7Cehn8</a:t>
            </a:r>
          </a:p>
          <a:p>
            <a:pPr marL="171450" indent="-171450">
              <a:spcBef>
                <a:spcPts val="2400"/>
              </a:spcBef>
              <a:buFont typeface="Arial" panose="020B0604020202020204" pitchFamily="34" charset="0"/>
              <a:buChar char="•"/>
            </a:pPr>
            <a:r>
              <a:rPr lang="en-US" dirty="0"/>
              <a:t>Allocate one piece of farming machinery to each business group and ask them to research what it does, how it works, and some of its advantages and disadvantages. For example, you could use a cultivator, a seed drill, a crop sprayer, and a combine harvester.</a:t>
            </a:r>
          </a:p>
          <a:p>
            <a:pPr marL="171450" indent="-171450">
              <a:spcBef>
                <a:spcPts val="2400"/>
              </a:spcBef>
              <a:buFont typeface="Arial" panose="020B0604020202020204" pitchFamily="34" charset="0"/>
              <a:buChar char="•"/>
            </a:pPr>
            <a:r>
              <a:rPr lang="en-US" dirty="0"/>
              <a:t>Ask students to make their notes on the Farm Machines Note Making Template and then present their findings to the class. </a:t>
            </a:r>
          </a:p>
        </p:txBody>
      </p:sp>
      <p:sp>
        <p:nvSpPr>
          <p:cNvPr id="4" name="Slide Number Placeholder 3"/>
          <p:cNvSpPr>
            <a:spLocks noGrp="1"/>
          </p:cNvSpPr>
          <p:nvPr>
            <p:ph type="sldNum" sz="quarter" idx="5"/>
          </p:nvPr>
        </p:nvSpPr>
        <p:spPr/>
        <p:txBody>
          <a:bodyPr/>
          <a:lstStyle/>
          <a:p>
            <a:fld id="{A1152B4D-80B6-452C-A7D7-277FD7B18C08}" type="slidenum">
              <a:rPr lang="en-CA" smtClean="0"/>
              <a:t>10</a:t>
            </a:fld>
            <a:endParaRPr lang="en-CA"/>
          </a:p>
        </p:txBody>
      </p:sp>
    </p:spTree>
    <p:extLst>
      <p:ext uri="{BB962C8B-B14F-4D97-AF65-F5344CB8AC3E}">
        <p14:creationId xmlns:p14="http://schemas.microsoft.com/office/powerpoint/2010/main" val="367898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Imagine</a:t>
            </a:r>
          </a:p>
          <a:p>
            <a:pPr marL="171450" indent="-171450">
              <a:lnSpc>
                <a:spcPct val="125000"/>
              </a:lnSpc>
              <a:spcBef>
                <a:spcPts val="2400"/>
              </a:spcBef>
              <a:buFont typeface="Arial" panose="020B0604020202020204" pitchFamily="34" charset="0"/>
              <a:buChar char="•"/>
            </a:pPr>
            <a:r>
              <a:rPr lang="en-US" sz="1200" dirty="0"/>
              <a:t>Explore the role of technology on farms.   </a:t>
            </a:r>
          </a:p>
          <a:p>
            <a:pPr marL="171450" indent="-171450">
              <a:lnSpc>
                <a:spcPct val="125000"/>
              </a:lnSpc>
              <a:spcBef>
                <a:spcPts val="2400"/>
              </a:spcBef>
              <a:buFont typeface="Arial" panose="020B0604020202020204" pitchFamily="34" charset="0"/>
              <a:buChar char="•"/>
            </a:pPr>
            <a:r>
              <a:rPr lang="en-US" sz="1200" dirty="0"/>
              <a:t>This video, The Future of Farming Robots, shows how farming technology can use AI mapping, GPS, and robots within the natural environment. Robots can help make farming more efficient, environmentally friendly, and productive.  </a:t>
            </a:r>
            <a:r>
              <a:rPr lang="en-US" sz="1200" b="1" dirty="0"/>
              <a:t>https://www.youtube.com/watch?v=uD4mJCgsmdM </a:t>
            </a:r>
          </a:p>
        </p:txBody>
      </p:sp>
      <p:sp>
        <p:nvSpPr>
          <p:cNvPr id="4" name="Slide Number Placeholder 3"/>
          <p:cNvSpPr>
            <a:spLocks noGrp="1"/>
          </p:cNvSpPr>
          <p:nvPr>
            <p:ph type="sldNum" sz="quarter" idx="5"/>
          </p:nvPr>
        </p:nvSpPr>
        <p:spPr/>
        <p:txBody>
          <a:bodyPr/>
          <a:lstStyle/>
          <a:p>
            <a:fld id="{A1152B4D-80B6-452C-A7D7-277FD7B18C08}" type="slidenum">
              <a:rPr lang="en-CA" smtClean="0"/>
              <a:t>11</a:t>
            </a:fld>
            <a:endParaRPr lang="en-CA"/>
          </a:p>
        </p:txBody>
      </p:sp>
    </p:spTree>
    <p:extLst>
      <p:ext uri="{BB962C8B-B14F-4D97-AF65-F5344CB8AC3E}">
        <p14:creationId xmlns:p14="http://schemas.microsoft.com/office/powerpoint/2010/main" val="207488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rPr>
              <a:t>Plan</a:t>
            </a:r>
          </a:p>
          <a:p>
            <a:pPr marL="171450" indent="-171450">
              <a:buFont typeface="Arial" panose="020B0604020202020204" pitchFamily="34" charset="0"/>
              <a:buChar char="•"/>
            </a:pPr>
            <a:r>
              <a:rPr lang="en-US" dirty="0"/>
              <a:t>Ask students to start planning their planting machine designs using a labelled sketch.</a:t>
            </a:r>
          </a:p>
          <a:p>
            <a:pPr marL="171450" indent="-171450">
              <a:buFont typeface="Arial" panose="020B0604020202020204" pitchFamily="34" charset="0"/>
              <a:buChar char="•"/>
            </a:pPr>
            <a:r>
              <a:rPr lang="en-US" dirty="0"/>
              <a:t>To simplify this activity, you could use this example as a starting point: </a:t>
            </a:r>
            <a:r>
              <a:rPr lang="en-US" b="1" dirty="0"/>
              <a:t>https://www.curiositymachine.org/challenges/121/</a:t>
            </a:r>
          </a:p>
          <a:p>
            <a:pPr marL="171450" indent="-171450">
              <a:buFont typeface="Arial" panose="020B0604020202020204" pitchFamily="34" charset="0"/>
              <a:buChar char="•"/>
            </a:pPr>
            <a:r>
              <a:rPr lang="en-US" dirty="0"/>
              <a:t>If you opt to use the tutorial in the video, which shows a plan for a seed planter that drops one seed at a time, the activity could be to think about how to adapt and improve the tutorial’s planter using what they have learned. For example, real seed drills plant hundreds of seeds at a time. How could students modify the seed planter to plant a larger area of the field at a time, so the farmer could plant a field of grains faster.</a:t>
            </a:r>
          </a:p>
        </p:txBody>
      </p:sp>
      <p:sp>
        <p:nvSpPr>
          <p:cNvPr id="4" name="Slide Number Placeholder 3"/>
          <p:cNvSpPr>
            <a:spLocks noGrp="1"/>
          </p:cNvSpPr>
          <p:nvPr>
            <p:ph type="sldNum" sz="quarter" idx="5"/>
          </p:nvPr>
        </p:nvSpPr>
        <p:spPr/>
        <p:txBody>
          <a:bodyPr/>
          <a:lstStyle/>
          <a:p>
            <a:fld id="{A1152B4D-80B6-452C-A7D7-277FD7B18C08}" type="slidenum">
              <a:rPr lang="en-CA" smtClean="0"/>
              <a:t>12</a:t>
            </a:fld>
            <a:endParaRPr lang="en-CA"/>
          </a:p>
        </p:txBody>
      </p:sp>
    </p:spTree>
    <p:extLst>
      <p:ext uri="{BB962C8B-B14F-4D97-AF65-F5344CB8AC3E}">
        <p14:creationId xmlns:p14="http://schemas.microsoft.com/office/powerpoint/2010/main" val="226161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Create</a:t>
            </a:r>
          </a:p>
          <a:p>
            <a:pPr marL="171450" indent="-171450">
              <a:lnSpc>
                <a:spcPct val="125000"/>
              </a:lnSpc>
              <a:spcBef>
                <a:spcPts val="2400"/>
              </a:spcBef>
              <a:buFont typeface="Arial" panose="020B0604020202020204" pitchFamily="34" charset="0"/>
              <a:buChar char="•"/>
            </a:pPr>
            <a:r>
              <a:rPr lang="en-US" sz="1200" dirty="0"/>
              <a:t>Working in groups, ask students to build their farming machine using recycled materials. This could be a homework task if you are short of time.</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13</a:t>
            </a:fld>
            <a:endParaRPr lang="en-CA"/>
          </a:p>
        </p:txBody>
      </p:sp>
    </p:spTree>
    <p:extLst>
      <p:ext uri="{BB962C8B-B14F-4D97-AF65-F5344CB8AC3E}">
        <p14:creationId xmlns:p14="http://schemas.microsoft.com/office/powerpoint/2010/main" val="1548319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Test and Improve</a:t>
            </a:r>
          </a:p>
          <a:p>
            <a:pPr marL="342900" indent="-342900">
              <a:lnSpc>
                <a:spcPct val="125000"/>
              </a:lnSpc>
              <a:spcBef>
                <a:spcPts val="2400"/>
              </a:spcBef>
              <a:buFont typeface="Arial" panose="020B0604020202020204" pitchFamily="34" charset="0"/>
              <a:buChar char="•"/>
            </a:pPr>
            <a:r>
              <a:rPr lang="en-US" sz="1200" dirty="0">
                <a:solidFill>
                  <a:srgbClr val="FF6600"/>
                </a:solidFill>
              </a:rPr>
              <a:t>Give the students an opportunity to test their new machine and make adjustments to it.</a:t>
            </a:r>
          </a:p>
          <a:p>
            <a:pPr marL="342900" indent="-342900">
              <a:lnSpc>
                <a:spcPct val="125000"/>
              </a:lnSpc>
              <a:spcBef>
                <a:spcPts val="2400"/>
              </a:spcBef>
              <a:buFont typeface="Arial" panose="020B0604020202020204" pitchFamily="34" charset="0"/>
              <a:buChar char="•"/>
            </a:pPr>
            <a:r>
              <a:rPr lang="en-US" sz="1200" dirty="0">
                <a:solidFill>
                  <a:srgbClr val="FF6600"/>
                </a:solidFill>
              </a:rPr>
              <a:t>Using the evaluation template, ask students to evaluate what has gone well with their machine design and what they would like to improve.</a:t>
            </a:r>
            <a:endParaRPr lang="en-CA" sz="1200"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14</a:t>
            </a:fld>
            <a:endParaRPr lang="en-CA"/>
          </a:p>
        </p:txBody>
      </p:sp>
    </p:spTree>
    <p:extLst>
      <p:ext uri="{BB962C8B-B14F-4D97-AF65-F5344CB8AC3E}">
        <p14:creationId xmlns:p14="http://schemas.microsoft.com/office/powerpoint/2010/main" val="141675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Present</a:t>
            </a:r>
          </a:p>
          <a:p>
            <a:pPr marL="342900" indent="-342900">
              <a:lnSpc>
                <a:spcPct val="125000"/>
              </a:lnSpc>
              <a:spcBef>
                <a:spcPts val="2400"/>
              </a:spcBef>
              <a:buFont typeface="Arial" panose="020B0604020202020204" pitchFamily="34" charset="0"/>
              <a:buChar char="•"/>
            </a:pPr>
            <a:r>
              <a:rPr lang="en-US" sz="1200" dirty="0"/>
              <a:t>Ask groups to present their designs to the class and explain the farming challenge they are solving.</a:t>
            </a:r>
          </a:p>
        </p:txBody>
      </p:sp>
      <p:sp>
        <p:nvSpPr>
          <p:cNvPr id="4" name="Slide Number Placeholder 3"/>
          <p:cNvSpPr>
            <a:spLocks noGrp="1"/>
          </p:cNvSpPr>
          <p:nvPr>
            <p:ph type="sldNum" sz="quarter" idx="5"/>
          </p:nvPr>
        </p:nvSpPr>
        <p:spPr/>
        <p:txBody>
          <a:bodyPr/>
          <a:lstStyle/>
          <a:p>
            <a:fld id="{A1152B4D-80B6-452C-A7D7-277FD7B18C08}" type="slidenum">
              <a:rPr lang="en-CA" smtClean="0"/>
              <a:t>15</a:t>
            </a:fld>
            <a:endParaRPr lang="en-CA"/>
          </a:p>
        </p:txBody>
      </p:sp>
    </p:spTree>
    <p:extLst>
      <p:ext uri="{BB962C8B-B14F-4D97-AF65-F5344CB8AC3E}">
        <p14:creationId xmlns:p14="http://schemas.microsoft.com/office/powerpoint/2010/main" val="198415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Learning Objectives</a:t>
            </a:r>
          </a:p>
          <a:p>
            <a:pPr marL="171450" indent="-171450">
              <a:lnSpc>
                <a:spcPct val="100000"/>
              </a:lnSpc>
              <a:spcBef>
                <a:spcPts val="2400"/>
              </a:spcBef>
              <a:buFont typeface="Arial" panose="020B0604020202020204" pitchFamily="34" charset="0"/>
              <a:buChar char="•"/>
            </a:pPr>
            <a:r>
              <a:rPr lang="en-US" dirty="0"/>
              <a:t>Practice the engineering design process.</a:t>
            </a:r>
          </a:p>
          <a:p>
            <a:pPr marL="171450" indent="-171450">
              <a:lnSpc>
                <a:spcPct val="100000"/>
              </a:lnSpc>
              <a:spcBef>
                <a:spcPts val="2400"/>
              </a:spcBef>
              <a:buFont typeface="Arial" panose="020B0604020202020204" pitchFamily="34" charset="0"/>
              <a:buChar char="•"/>
            </a:pPr>
            <a:r>
              <a:rPr lang="en-US" dirty="0"/>
              <a:t>Follow the process by which foods are planted, grown, harvested and processed in order to become ingredients we use in cooking/baking.</a:t>
            </a:r>
          </a:p>
          <a:p>
            <a:pPr marL="171450" indent="-171450">
              <a:lnSpc>
                <a:spcPct val="100000"/>
              </a:lnSpc>
              <a:spcBef>
                <a:spcPts val="2400"/>
              </a:spcBef>
              <a:buFont typeface="Arial" panose="020B0604020202020204" pitchFamily="34" charset="0"/>
              <a:buChar char="•"/>
            </a:pPr>
            <a:r>
              <a:rPr lang="en-US" dirty="0"/>
              <a:t>Learn about modern farming equipment.</a:t>
            </a:r>
          </a:p>
          <a:p>
            <a:pPr marL="171450" indent="-171450">
              <a:lnSpc>
                <a:spcPct val="100000"/>
              </a:lnSpc>
              <a:spcBef>
                <a:spcPts val="2400"/>
              </a:spcBef>
              <a:buFont typeface="Arial" panose="020B0604020202020204" pitchFamily="34" charset="0"/>
              <a:buChar char="•"/>
            </a:pPr>
            <a:r>
              <a:rPr lang="en-US" dirty="0"/>
              <a:t>Discuss/review previous learning of  the impact of environment on agriculture (and vice versa).</a:t>
            </a:r>
          </a:p>
        </p:txBody>
      </p:sp>
      <p:sp>
        <p:nvSpPr>
          <p:cNvPr id="4" name="Slide Number Placeholder 3"/>
          <p:cNvSpPr>
            <a:spLocks noGrp="1"/>
          </p:cNvSpPr>
          <p:nvPr>
            <p:ph type="sldNum" sz="quarter" idx="5"/>
          </p:nvPr>
        </p:nvSpPr>
        <p:spPr/>
        <p:txBody>
          <a:bodyPr/>
          <a:lstStyle/>
          <a:p>
            <a:fld id="{A1152B4D-80B6-452C-A7D7-277FD7B18C08}" type="slidenum">
              <a:rPr lang="en-CA" smtClean="0"/>
              <a:t>2</a:t>
            </a:fld>
            <a:endParaRPr lang="en-CA"/>
          </a:p>
        </p:txBody>
      </p:sp>
    </p:spTree>
    <p:extLst>
      <p:ext uri="{BB962C8B-B14F-4D97-AF65-F5344CB8AC3E}">
        <p14:creationId xmlns:p14="http://schemas.microsoft.com/office/powerpoint/2010/main" val="85083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Grains</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Explain: Many food products are made from grain plants like the ones we are growing but they have to go through different processes to become food.</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Give the children the grain matching cards. Have them work in pairs to determine which food products are made from each grain.</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Allow time for students to give their answers and share the video(s) to demonstrate the process involved in growing oats and wheat. </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See how oats get from farm to fork, ready for your warm, tasty bowl of oatmeal:</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The lives and work of Ontario grain farmers </a:t>
            </a:r>
            <a:r>
              <a:rPr lang="en-US" sz="1200" b="1" dirty="0">
                <a:solidFill>
                  <a:schemeClr val="tx1"/>
                </a:solidFill>
              </a:rPr>
              <a:t>https://goodineverygrain.ca/2022/01/10/virtual-360-degrees-grain-farm-tour/</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Good in Every Grain, a video about growing oats in Ontario</a:t>
            </a:r>
          </a:p>
          <a:p>
            <a:pPr marL="0" indent="0">
              <a:lnSpc>
                <a:spcPct val="106000"/>
              </a:lnSpc>
              <a:spcBef>
                <a:spcPts val="1600"/>
              </a:spcBef>
              <a:buClr>
                <a:schemeClr val="dk1"/>
              </a:buClr>
              <a:buSzPct val="100000"/>
              <a:buFont typeface="Arial" panose="020B0604020202020204" pitchFamily="34" charset="0"/>
              <a:buNone/>
            </a:pPr>
            <a:r>
              <a:rPr lang="en-US" sz="1200" dirty="0">
                <a:solidFill>
                  <a:schemeClr val="tx1"/>
                </a:solidFill>
              </a:rPr>
              <a:t>     </a:t>
            </a:r>
            <a:r>
              <a:rPr lang="en-US" sz="1200" b="1" dirty="0">
                <a:solidFill>
                  <a:schemeClr val="tx1"/>
                </a:solidFill>
              </a:rPr>
              <a:t>https://www.youtube.com/watch?v=lVdVmGS5zfs</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From Saskatchewan, four videos about planting, harvesting, processing oats https://www.farmfood360.ca/en/oats/</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How Bread is Made, animated video, wheat from seed to loaf</a:t>
            </a:r>
          </a:p>
          <a:p>
            <a:pPr marL="0" indent="0">
              <a:lnSpc>
                <a:spcPct val="106000"/>
              </a:lnSpc>
              <a:spcBef>
                <a:spcPts val="1600"/>
              </a:spcBef>
              <a:buClr>
                <a:schemeClr val="dk1"/>
              </a:buClr>
              <a:buSzPct val="100000"/>
              <a:buFont typeface="Arial" panose="020B0604020202020204" pitchFamily="34" charset="0"/>
              <a:buNone/>
            </a:pPr>
            <a:r>
              <a:rPr lang="en-US" sz="1200" dirty="0">
                <a:solidFill>
                  <a:schemeClr val="tx1"/>
                </a:solidFill>
              </a:rPr>
              <a:t>     </a:t>
            </a:r>
            <a:r>
              <a:rPr lang="en-US" sz="1200" b="1" dirty="0">
                <a:solidFill>
                  <a:schemeClr val="tx1"/>
                </a:solidFill>
              </a:rPr>
              <a:t>https://www.youtube.com/watch?v=glWpjy2qpPk</a:t>
            </a:r>
          </a:p>
        </p:txBody>
      </p:sp>
      <p:sp>
        <p:nvSpPr>
          <p:cNvPr id="4" name="Slide Number Placeholder 3"/>
          <p:cNvSpPr>
            <a:spLocks noGrp="1"/>
          </p:cNvSpPr>
          <p:nvPr>
            <p:ph type="sldNum" sz="quarter" idx="5"/>
          </p:nvPr>
        </p:nvSpPr>
        <p:spPr/>
        <p:txBody>
          <a:bodyPr/>
          <a:lstStyle/>
          <a:p>
            <a:fld id="{A1152B4D-80B6-452C-A7D7-277FD7B18C08}" type="slidenum">
              <a:rPr lang="en-CA" smtClean="0"/>
              <a:t>3</a:t>
            </a:fld>
            <a:endParaRPr lang="en-CA"/>
          </a:p>
        </p:txBody>
      </p:sp>
    </p:spTree>
    <p:extLst>
      <p:ext uri="{BB962C8B-B14F-4D97-AF65-F5344CB8AC3E}">
        <p14:creationId xmlns:p14="http://schemas.microsoft.com/office/powerpoint/2010/main" val="420510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Grain Game!</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Explain: Many food products are made from grain plants like the ones we are growing but they have to go through different processes to become food.</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Give the children the grain matching cards. Have them work in pairs to determine which food products are made from each grain.</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Allow time for students to give their answers and share the video(s) to demonstrate the process involved in growing oats and wheat. </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See how oats get from farm to fork, ready for your warm, tasty bowl of oatmeal:</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The lives and work of Ontario grain farmers </a:t>
            </a:r>
            <a:r>
              <a:rPr lang="en-US" sz="1100" b="1" dirty="0">
                <a:solidFill>
                  <a:schemeClr val="tx1"/>
                </a:solidFill>
              </a:rPr>
              <a:t>https://goodineverygrain.ca/2022/01/10/virtual-360-degrees-grain-farm-tour/</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Good in Every Grain, a video about growing oats in Ontario</a:t>
            </a:r>
          </a:p>
          <a:p>
            <a:pPr marL="0" indent="0">
              <a:lnSpc>
                <a:spcPct val="106000"/>
              </a:lnSpc>
              <a:spcBef>
                <a:spcPts val="1600"/>
              </a:spcBef>
              <a:buClr>
                <a:schemeClr val="dk1"/>
              </a:buClr>
              <a:buSzPct val="100000"/>
              <a:buFont typeface="Arial" panose="020B0604020202020204" pitchFamily="34" charset="0"/>
              <a:buNone/>
            </a:pPr>
            <a:r>
              <a:rPr lang="en-US" sz="1100" dirty="0">
                <a:solidFill>
                  <a:schemeClr val="tx1"/>
                </a:solidFill>
              </a:rPr>
              <a:t>     </a:t>
            </a:r>
            <a:r>
              <a:rPr lang="en-US" sz="1100" b="1" dirty="0">
                <a:solidFill>
                  <a:schemeClr val="tx1"/>
                </a:solidFill>
              </a:rPr>
              <a:t>https://www.youtube.com/watch?v=lVdVmGS5zfs</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From Saskatchewan, four videos about planting, harvesting, processing oats </a:t>
            </a:r>
            <a:r>
              <a:rPr lang="en-US" sz="1100" b="1" dirty="0">
                <a:solidFill>
                  <a:schemeClr val="tx1"/>
                </a:solidFill>
              </a:rPr>
              <a:t>https://www.farmfood360.ca/en/oats/</a:t>
            </a:r>
          </a:p>
          <a:p>
            <a:pPr marL="171450" indent="-171450">
              <a:lnSpc>
                <a:spcPct val="106000"/>
              </a:lnSpc>
              <a:spcBef>
                <a:spcPts val="1600"/>
              </a:spcBef>
              <a:buClr>
                <a:schemeClr val="dk1"/>
              </a:buClr>
              <a:buSzPct val="100000"/>
              <a:buFont typeface="Arial" panose="020B0604020202020204" pitchFamily="34" charset="0"/>
              <a:buChar char="•"/>
            </a:pPr>
            <a:r>
              <a:rPr lang="en-US" sz="1100" dirty="0">
                <a:solidFill>
                  <a:schemeClr val="tx1"/>
                </a:solidFill>
              </a:rPr>
              <a:t>How Bread is Made, animated video, wheat from seed to loaf</a:t>
            </a:r>
          </a:p>
          <a:p>
            <a:pPr marL="0" indent="0">
              <a:lnSpc>
                <a:spcPct val="106000"/>
              </a:lnSpc>
              <a:spcBef>
                <a:spcPts val="1600"/>
              </a:spcBef>
              <a:buClr>
                <a:schemeClr val="dk1"/>
              </a:buClr>
              <a:buSzPct val="100000"/>
              <a:buFont typeface="Arial" panose="020B0604020202020204" pitchFamily="34" charset="0"/>
              <a:buNone/>
            </a:pPr>
            <a:r>
              <a:rPr lang="en-US" sz="1100" dirty="0">
                <a:solidFill>
                  <a:schemeClr val="tx1"/>
                </a:solidFill>
              </a:rPr>
              <a:t>     </a:t>
            </a:r>
            <a:r>
              <a:rPr lang="en-US" sz="1100" b="1" dirty="0">
                <a:solidFill>
                  <a:schemeClr val="tx1"/>
                </a:solidFill>
              </a:rPr>
              <a:t>https://www.youtube.com/watch?v=glWpjy2qpPk</a:t>
            </a:r>
          </a:p>
        </p:txBody>
      </p:sp>
      <p:sp>
        <p:nvSpPr>
          <p:cNvPr id="4" name="Slide Number Placeholder 3"/>
          <p:cNvSpPr>
            <a:spLocks noGrp="1"/>
          </p:cNvSpPr>
          <p:nvPr>
            <p:ph type="sldNum" sz="quarter" idx="5"/>
          </p:nvPr>
        </p:nvSpPr>
        <p:spPr/>
        <p:txBody>
          <a:bodyPr/>
          <a:lstStyle/>
          <a:p>
            <a:fld id="{A1152B4D-80B6-452C-A7D7-277FD7B18C08}" type="slidenum">
              <a:rPr lang="en-CA" smtClean="0"/>
              <a:t>4</a:t>
            </a:fld>
            <a:endParaRPr lang="en-CA"/>
          </a:p>
        </p:txBody>
      </p:sp>
    </p:spTree>
    <p:extLst>
      <p:ext uri="{BB962C8B-B14F-4D97-AF65-F5344CB8AC3E}">
        <p14:creationId xmlns:p14="http://schemas.microsoft.com/office/powerpoint/2010/main" val="338531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The Engineering Design Process</a:t>
            </a:r>
          </a:p>
          <a:p>
            <a:r>
              <a:rPr lang="en-US" dirty="0"/>
              <a:t>Use the PowerPoint presentation to share the stages of the engineering design process and then work through the stages.</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5</a:t>
            </a:fld>
            <a:endParaRPr lang="en-CA"/>
          </a:p>
        </p:txBody>
      </p:sp>
    </p:spTree>
    <p:extLst>
      <p:ext uri="{BB962C8B-B14F-4D97-AF65-F5344CB8AC3E}">
        <p14:creationId xmlns:p14="http://schemas.microsoft.com/office/powerpoint/2010/main" val="425709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Farm Machinery - Ask</a:t>
            </a:r>
          </a:p>
          <a:p>
            <a:pPr marL="171450" indent="-171450">
              <a:lnSpc>
                <a:spcPct val="125000"/>
              </a:lnSpc>
              <a:spcBef>
                <a:spcPts val="2400"/>
              </a:spcBef>
              <a:buFont typeface="Arial" panose="020B0604020202020204" pitchFamily="34" charset="0"/>
              <a:buChar char="•"/>
            </a:pPr>
            <a:r>
              <a:rPr lang="en-US" sz="1200" dirty="0"/>
              <a:t>Explain: we will use the engineering design process to design our own planting machine. Our goal is to overcome challenges faced by farmers.</a:t>
            </a:r>
          </a:p>
          <a:p>
            <a:pPr marL="171450" indent="-171450">
              <a:lnSpc>
                <a:spcPct val="125000"/>
              </a:lnSpc>
              <a:spcBef>
                <a:spcPts val="2400"/>
              </a:spcBef>
              <a:buFont typeface="Arial" panose="020B0604020202020204" pitchFamily="34" charset="0"/>
              <a:buChar char="•"/>
            </a:pPr>
            <a:r>
              <a:rPr lang="en-US" sz="1200" dirty="0"/>
              <a:t>Ask students to remember some of the challenges farmers face that we learned about in previous stages (e.g., soil compaction, keeping nutrients in the soil, erosion).</a:t>
            </a:r>
          </a:p>
        </p:txBody>
      </p:sp>
      <p:sp>
        <p:nvSpPr>
          <p:cNvPr id="4" name="Slide Number Placeholder 3"/>
          <p:cNvSpPr>
            <a:spLocks noGrp="1"/>
          </p:cNvSpPr>
          <p:nvPr>
            <p:ph type="sldNum" sz="quarter" idx="5"/>
          </p:nvPr>
        </p:nvSpPr>
        <p:spPr/>
        <p:txBody>
          <a:bodyPr/>
          <a:lstStyle/>
          <a:p>
            <a:fld id="{A1152B4D-80B6-452C-A7D7-277FD7B18C08}" type="slidenum">
              <a:rPr lang="en-CA" smtClean="0"/>
              <a:t>6</a:t>
            </a:fld>
            <a:endParaRPr lang="en-CA"/>
          </a:p>
        </p:txBody>
      </p:sp>
    </p:spTree>
    <p:extLst>
      <p:ext uri="{BB962C8B-B14F-4D97-AF65-F5344CB8AC3E}">
        <p14:creationId xmlns:p14="http://schemas.microsoft.com/office/powerpoint/2010/main" val="173956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Research</a:t>
            </a:r>
          </a:p>
          <a:p>
            <a:pPr marL="171450" indent="-171450">
              <a:spcBef>
                <a:spcPts val="2400"/>
              </a:spcBef>
              <a:buFont typeface="Arial" panose="020B0604020202020204" pitchFamily="34" charset="0"/>
              <a:buChar char="•"/>
            </a:pPr>
            <a:r>
              <a:rPr lang="en-US" dirty="0"/>
              <a:t>Watch the video to explain how a seed drill works: How Do You Plant Ontario Grains? </a:t>
            </a:r>
            <a:r>
              <a:rPr lang="en-US" b="1" dirty="0"/>
              <a:t>https://www.youtube.com/watch?v=0ML0x7Cehn8</a:t>
            </a:r>
          </a:p>
          <a:p>
            <a:pPr marL="171450" indent="-171450">
              <a:spcBef>
                <a:spcPts val="2400"/>
              </a:spcBef>
              <a:buFont typeface="Arial" panose="020B0604020202020204" pitchFamily="34" charset="0"/>
              <a:buChar char="•"/>
            </a:pPr>
            <a:r>
              <a:rPr lang="en-US" dirty="0"/>
              <a:t>Allocate one piece of farming machinery to each business group and ask them to research what it does, how it works, and some of its advantages and disadvantages. For example, you could use a cultivator, a seed drill, a crop sprayer, and a combine harvester.</a:t>
            </a:r>
          </a:p>
          <a:p>
            <a:pPr marL="171450" indent="-171450">
              <a:spcBef>
                <a:spcPts val="2400"/>
              </a:spcBef>
              <a:buFont typeface="Arial" panose="020B0604020202020204" pitchFamily="34" charset="0"/>
              <a:buChar char="•"/>
            </a:pPr>
            <a:r>
              <a:rPr lang="en-US" dirty="0"/>
              <a:t>Ask students to make their notes on the Farm Machines Note Making Template and then present their findings to the class. </a:t>
            </a:r>
          </a:p>
        </p:txBody>
      </p:sp>
      <p:sp>
        <p:nvSpPr>
          <p:cNvPr id="4" name="Slide Number Placeholder 3"/>
          <p:cNvSpPr>
            <a:spLocks noGrp="1"/>
          </p:cNvSpPr>
          <p:nvPr>
            <p:ph type="sldNum" sz="quarter" idx="5"/>
          </p:nvPr>
        </p:nvSpPr>
        <p:spPr/>
        <p:txBody>
          <a:bodyPr/>
          <a:lstStyle/>
          <a:p>
            <a:fld id="{A1152B4D-80B6-452C-A7D7-277FD7B18C08}" type="slidenum">
              <a:rPr lang="en-CA" smtClean="0"/>
              <a:t>7</a:t>
            </a:fld>
            <a:endParaRPr lang="en-CA"/>
          </a:p>
        </p:txBody>
      </p:sp>
    </p:spTree>
    <p:extLst>
      <p:ext uri="{BB962C8B-B14F-4D97-AF65-F5344CB8AC3E}">
        <p14:creationId xmlns:p14="http://schemas.microsoft.com/office/powerpoint/2010/main" val="284993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Seed Drill</a:t>
            </a:r>
          </a:p>
          <a:p>
            <a:pPr marL="171450" indent="-171450">
              <a:spcBef>
                <a:spcPts val="2400"/>
              </a:spcBef>
              <a:buFont typeface="Arial" panose="020B0604020202020204" pitchFamily="34" charset="0"/>
              <a:buChar char="•"/>
            </a:pPr>
            <a:r>
              <a:rPr lang="en-US" dirty="0"/>
              <a:t>Watch the video to explain how a seed drill works: How Do You Plant Ontario Grains? </a:t>
            </a:r>
            <a:r>
              <a:rPr lang="en-US" b="1" dirty="0"/>
              <a:t>https://www.youtube.com/watch?v=0ML0x7Cehn8</a:t>
            </a:r>
          </a:p>
          <a:p>
            <a:pPr marL="171450" indent="-171450">
              <a:spcBef>
                <a:spcPts val="2400"/>
              </a:spcBef>
              <a:buFont typeface="Arial" panose="020B0604020202020204" pitchFamily="34" charset="0"/>
              <a:buChar char="•"/>
            </a:pPr>
            <a:r>
              <a:rPr lang="en-US" dirty="0"/>
              <a:t>Allocate one piece of farming machinery to each business group and ask them to research what it does, how it works, and some of its advantages and disadvantages. For example, you could use a cultivator, a seed drill, a crop sprayer, and a combine harvester.</a:t>
            </a:r>
          </a:p>
          <a:p>
            <a:pPr marL="171450" indent="-171450">
              <a:spcBef>
                <a:spcPts val="2400"/>
              </a:spcBef>
              <a:buFont typeface="Arial" panose="020B0604020202020204" pitchFamily="34" charset="0"/>
              <a:buChar char="•"/>
            </a:pPr>
            <a:r>
              <a:rPr lang="en-US" dirty="0"/>
              <a:t>Ask students to make their notes on the Farm Machines Note Making Template and then present their findings to the class. </a:t>
            </a:r>
          </a:p>
        </p:txBody>
      </p:sp>
      <p:sp>
        <p:nvSpPr>
          <p:cNvPr id="4" name="Slide Number Placeholder 3"/>
          <p:cNvSpPr>
            <a:spLocks noGrp="1"/>
          </p:cNvSpPr>
          <p:nvPr>
            <p:ph type="sldNum" sz="quarter" idx="5"/>
          </p:nvPr>
        </p:nvSpPr>
        <p:spPr/>
        <p:txBody>
          <a:bodyPr/>
          <a:lstStyle/>
          <a:p>
            <a:fld id="{A1152B4D-80B6-452C-A7D7-277FD7B18C08}" type="slidenum">
              <a:rPr lang="en-CA" smtClean="0"/>
              <a:t>8</a:t>
            </a:fld>
            <a:endParaRPr lang="en-CA"/>
          </a:p>
        </p:txBody>
      </p:sp>
    </p:spTree>
    <p:extLst>
      <p:ext uri="{BB962C8B-B14F-4D97-AF65-F5344CB8AC3E}">
        <p14:creationId xmlns:p14="http://schemas.microsoft.com/office/powerpoint/2010/main" val="418897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Tractor Driven Crop Sprayer</a:t>
            </a:r>
          </a:p>
          <a:p>
            <a:pPr marL="171450" indent="-171450">
              <a:spcBef>
                <a:spcPts val="2400"/>
              </a:spcBef>
              <a:buFont typeface="Arial" panose="020B0604020202020204" pitchFamily="34" charset="0"/>
              <a:buChar char="•"/>
            </a:pPr>
            <a:r>
              <a:rPr lang="en-US" dirty="0"/>
              <a:t>Watch the video to explain how a seed drill works: How Do You Plant Ontario Grains? </a:t>
            </a:r>
            <a:r>
              <a:rPr lang="en-US" b="1" dirty="0"/>
              <a:t>https://www.youtube.com/watch?v=0ML0x7Cehn8</a:t>
            </a:r>
          </a:p>
          <a:p>
            <a:pPr marL="171450" indent="-171450">
              <a:spcBef>
                <a:spcPts val="2400"/>
              </a:spcBef>
              <a:buFont typeface="Arial" panose="020B0604020202020204" pitchFamily="34" charset="0"/>
              <a:buChar char="•"/>
            </a:pPr>
            <a:r>
              <a:rPr lang="en-US" dirty="0"/>
              <a:t>Allocate one piece of farming machinery to each business group and ask them to research what it does, how it works, and some of its advantages and disadvantages. For example, you could use a cultivator, a seed drill, a crop sprayer, and a combine harvester.</a:t>
            </a:r>
          </a:p>
          <a:p>
            <a:pPr marL="171450" indent="-171450">
              <a:spcBef>
                <a:spcPts val="2400"/>
              </a:spcBef>
              <a:buFont typeface="Arial" panose="020B0604020202020204" pitchFamily="34" charset="0"/>
              <a:buChar char="•"/>
            </a:pPr>
            <a:r>
              <a:rPr lang="en-US" dirty="0"/>
              <a:t>Ask students to make their notes on the Farm Machines Note Making Template and then present their findings to the class. </a:t>
            </a:r>
          </a:p>
        </p:txBody>
      </p:sp>
      <p:sp>
        <p:nvSpPr>
          <p:cNvPr id="4" name="Slide Number Placeholder 3"/>
          <p:cNvSpPr>
            <a:spLocks noGrp="1"/>
          </p:cNvSpPr>
          <p:nvPr>
            <p:ph type="sldNum" sz="quarter" idx="5"/>
          </p:nvPr>
        </p:nvSpPr>
        <p:spPr/>
        <p:txBody>
          <a:bodyPr/>
          <a:lstStyle/>
          <a:p>
            <a:fld id="{A1152B4D-80B6-452C-A7D7-277FD7B18C08}" type="slidenum">
              <a:rPr lang="en-CA" smtClean="0"/>
              <a:t>9</a:t>
            </a:fld>
            <a:endParaRPr lang="en-CA"/>
          </a:p>
        </p:txBody>
      </p:sp>
    </p:spTree>
    <p:extLst>
      <p:ext uri="{BB962C8B-B14F-4D97-AF65-F5344CB8AC3E}">
        <p14:creationId xmlns:p14="http://schemas.microsoft.com/office/powerpoint/2010/main" val="214554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136" y="230794"/>
            <a:ext cx="7550870" cy="4145330"/>
          </a:xfrm>
          <a:prstGeom prst="rect">
            <a:avLst/>
          </a:prstGeom>
        </p:spPr>
      </p:pic>
      <p:sp>
        <p:nvSpPr>
          <p:cNvPr id="7" name="Rectangle 6">
            <a:extLst>
              <a:ext uri="{FF2B5EF4-FFF2-40B4-BE49-F238E27FC236}">
                <a16:creationId xmlns:a16="http://schemas.microsoft.com/office/drawing/2014/main" id="{9491AEFB-B151-492A-9947-CBE4C4DBC9F3}"/>
              </a:ext>
            </a:extLst>
          </p:cNvPr>
          <p:cNvSpPr/>
          <p:nvPr userDrawn="1"/>
        </p:nvSpPr>
        <p:spPr>
          <a:xfrm>
            <a:off x="685801" y="4694549"/>
            <a:ext cx="7822480" cy="1112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B2E2E68F-9FB4-44AC-964F-4A19EFB514AD}"/>
              </a:ext>
            </a:extLst>
          </p:cNvPr>
          <p:cNvSpPr>
            <a:spLocks noGrp="1"/>
          </p:cNvSpPr>
          <p:nvPr>
            <p:ph idx="1" hasCustomPrompt="1"/>
          </p:nvPr>
        </p:nvSpPr>
        <p:spPr>
          <a:xfrm>
            <a:off x="823076" y="4925564"/>
            <a:ext cx="7588577" cy="796506"/>
          </a:xfrm>
        </p:spPr>
        <p:txBody>
          <a:bodyPr>
            <a:normAutofit/>
          </a:bodyPr>
          <a:lstStyle>
            <a:lvl1pPr marL="0" indent="0" algn="ctr">
              <a:buNone/>
              <a:defRPr sz="2800">
                <a:solidFill>
                  <a:schemeClr val="accent6"/>
                </a:solidFill>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err="1"/>
              <a:t>Xxxxxxxxx</a:t>
            </a:r>
            <a:r>
              <a:rPr lang="en-US" dirty="0"/>
              <a:t> x </a:t>
            </a:r>
            <a:r>
              <a:rPr lang="en-US" dirty="0" err="1"/>
              <a:t>xxxxxx</a:t>
            </a:r>
            <a:r>
              <a:rPr lang="en-US" dirty="0"/>
              <a:t> </a:t>
            </a:r>
            <a:r>
              <a:rPr lang="en-US" dirty="0" err="1"/>
              <a:t>xxxxx</a:t>
            </a:r>
            <a:endParaRPr lang="en-US" dirty="0"/>
          </a:p>
        </p:txBody>
      </p:sp>
      <p:sp>
        <p:nvSpPr>
          <p:cNvPr id="9" name="Content Placeholder 2">
            <a:extLst>
              <a:ext uri="{FF2B5EF4-FFF2-40B4-BE49-F238E27FC236}">
                <a16:creationId xmlns:a16="http://schemas.microsoft.com/office/drawing/2014/main" id="{41CB7407-2DED-4D80-A275-67583C793BD1}"/>
              </a:ext>
            </a:extLst>
          </p:cNvPr>
          <p:cNvSpPr>
            <a:spLocks noGrp="1"/>
          </p:cNvSpPr>
          <p:nvPr>
            <p:ph idx="11" hasCustomPrompt="1"/>
          </p:nvPr>
        </p:nvSpPr>
        <p:spPr>
          <a:xfrm>
            <a:off x="685801" y="5953085"/>
            <a:ext cx="917346" cy="627080"/>
          </a:xfrm>
        </p:spPr>
        <p:txBody>
          <a:bodyPr>
            <a:normAutofit/>
          </a:bodyPr>
          <a:lstStyle>
            <a:lvl1pPr marL="0" indent="0">
              <a:buNone/>
              <a:defRPr sz="1600"/>
            </a:lvl1pPr>
          </a:lstStyle>
          <a:p>
            <a:pPr>
              <a:lnSpc>
                <a:spcPct val="150000"/>
              </a:lnSpc>
              <a:spcBef>
                <a:spcPts val="2400"/>
              </a:spcBef>
            </a:pPr>
            <a:r>
              <a:rPr lang="en-US" dirty="0"/>
              <a:t>G3S06</a:t>
            </a:r>
            <a:endParaRPr lang="en-CA" dirty="0"/>
          </a:p>
        </p:txBody>
      </p:sp>
    </p:spTree>
    <p:extLst>
      <p:ext uri="{BB962C8B-B14F-4D97-AF65-F5344CB8AC3E}">
        <p14:creationId xmlns:p14="http://schemas.microsoft.com/office/powerpoint/2010/main" val="18330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07F5BE-1879-4F76-AFC2-5CF1AB16A7D9}"/>
              </a:ext>
            </a:extLst>
          </p:cNvPr>
          <p:cNvSpPr/>
          <p:nvPr userDrawn="1"/>
        </p:nvSpPr>
        <p:spPr>
          <a:xfrm>
            <a:off x="638076" y="355699"/>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80388" y="556184"/>
            <a:ext cx="5938887"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80388" y="1343735"/>
            <a:ext cx="7418895" cy="4736554"/>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Tree>
    <p:extLst>
      <p:ext uri="{BB962C8B-B14F-4D97-AF65-F5344CB8AC3E}">
        <p14:creationId xmlns:p14="http://schemas.microsoft.com/office/powerpoint/2010/main" val="20977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4FFFE19-4F6F-4CDF-B4BF-37E003BCFCAE}"/>
              </a:ext>
            </a:extLst>
          </p:cNvPr>
          <p:cNvSpPr/>
          <p:nvPr userDrawn="1"/>
        </p:nvSpPr>
        <p:spPr>
          <a:xfrm>
            <a:off x="638076" y="355698"/>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
        <p:nvSpPr>
          <p:cNvPr id="9" name="Picture Placeholder 2">
            <a:extLst>
              <a:ext uri="{FF2B5EF4-FFF2-40B4-BE49-F238E27FC236}">
                <a16:creationId xmlns:a16="http://schemas.microsoft.com/office/drawing/2014/main" id="{DAD9CA26-19F8-423D-A918-8677BF68F376}"/>
              </a:ext>
            </a:extLst>
          </p:cNvPr>
          <p:cNvSpPr>
            <a:spLocks noGrp="1"/>
          </p:cNvSpPr>
          <p:nvPr>
            <p:ph type="pic" idx="13"/>
          </p:nvPr>
        </p:nvSpPr>
        <p:spPr>
          <a:xfrm>
            <a:off x="5923594" y="3635918"/>
            <a:ext cx="3007003" cy="2930255"/>
          </a:xfrm>
          <a:prstGeom prst="flowChartConnector">
            <a:avLst/>
          </a:prstGeom>
          <a:ln w="1905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a:extLst>
              <a:ext uri="{FF2B5EF4-FFF2-40B4-BE49-F238E27FC236}">
                <a16:creationId xmlns:a16="http://schemas.microsoft.com/office/drawing/2014/main" id="{E4F07DCA-30DF-4FD5-A55D-B9A1F43760EF}"/>
              </a:ext>
            </a:extLst>
          </p:cNvPr>
          <p:cNvSpPr>
            <a:spLocks noGrp="1"/>
          </p:cNvSpPr>
          <p:nvPr>
            <p:ph type="title"/>
          </p:nvPr>
        </p:nvSpPr>
        <p:spPr>
          <a:xfrm>
            <a:off x="980388" y="556184"/>
            <a:ext cx="5948314"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18A57F65-F6A5-4470-A1BB-06A4A7C0BC74}"/>
              </a:ext>
            </a:extLst>
          </p:cNvPr>
          <p:cNvSpPr>
            <a:spLocks noGrp="1"/>
          </p:cNvSpPr>
          <p:nvPr>
            <p:ph idx="1"/>
          </p:nvPr>
        </p:nvSpPr>
        <p:spPr>
          <a:xfrm>
            <a:off x="980388" y="1346341"/>
            <a:ext cx="7428322" cy="4752801"/>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55963" y="179404"/>
            <a:ext cx="3666363" cy="2012786"/>
          </a:xfrm>
          <a:prstGeom prst="rect">
            <a:avLst/>
          </a:prstGeom>
        </p:spPr>
      </p:pic>
      <p:sp>
        <p:nvSpPr>
          <p:cNvPr id="10" name="Rectangle: Rounded Corners 9">
            <a:extLst>
              <a:ext uri="{FF2B5EF4-FFF2-40B4-BE49-F238E27FC236}">
                <a16:creationId xmlns:a16="http://schemas.microsoft.com/office/drawing/2014/main" id="{2A41AD9C-BA5D-45A5-8485-A0FE5FC0806D}"/>
              </a:ext>
            </a:extLst>
          </p:cNvPr>
          <p:cNvSpPr/>
          <p:nvPr userDrawn="1"/>
        </p:nvSpPr>
        <p:spPr>
          <a:xfrm>
            <a:off x="4309371" y="5931262"/>
            <a:ext cx="1200808" cy="7902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4" descr="C:\Users\ecalhoun@gfo.ca\AppData\Local\Microsoft\Windows\Temporary Internet Files\Content.Outlook\DJ5WIKHZ\GIEG logo - color.jpg">
            <a:extLst>
              <a:ext uri="{FF2B5EF4-FFF2-40B4-BE49-F238E27FC236}">
                <a16:creationId xmlns:a16="http://schemas.microsoft.com/office/drawing/2014/main" id="{22605C6C-7CC5-4A78-9B96-68E0F56DF97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28527" y="6021848"/>
            <a:ext cx="1003593" cy="6567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85B340A-6313-4F32-B417-2FF3F44C1740}"/>
              </a:ext>
            </a:extLst>
          </p:cNvPr>
          <p:cNvSpPr/>
          <p:nvPr userDrawn="1"/>
        </p:nvSpPr>
        <p:spPr>
          <a:xfrm>
            <a:off x="628650" y="2371121"/>
            <a:ext cx="7877274" cy="3403077"/>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05DEE7D2-65AD-4AEE-B416-A26C2EAC3F7E}"/>
              </a:ext>
            </a:extLst>
          </p:cNvPr>
          <p:cNvSpPr>
            <a:spLocks noGrp="1"/>
          </p:cNvSpPr>
          <p:nvPr>
            <p:ph idx="1"/>
          </p:nvPr>
        </p:nvSpPr>
        <p:spPr>
          <a:xfrm>
            <a:off x="888575" y="3125445"/>
            <a:ext cx="7491854" cy="2596625"/>
          </a:xfrm>
        </p:spPr>
        <p:txBody>
          <a:bodyPr/>
          <a:lstStyle>
            <a:lvl1pPr>
              <a:defRPr sz="2400">
                <a:solidFill>
                  <a:schemeClr val="accent6"/>
                </a:solidFill>
                <a:latin typeface="Arial Rounded MT Bold" panose="020F0704030504030204" pitchFamily="34" charset="0"/>
              </a:defRPr>
            </a:lvl1pPr>
            <a:lvl2pPr>
              <a:defRPr sz="2000">
                <a:solidFill>
                  <a:schemeClr val="accent6"/>
                </a:solidFill>
                <a:latin typeface="Arial Rounded MT Bold" panose="020F0704030504030204" pitchFamily="34" charset="0"/>
              </a:defRPr>
            </a:lvl2pPr>
            <a:lvl3pPr>
              <a:defRPr sz="1800">
                <a:solidFill>
                  <a:schemeClr val="accent6"/>
                </a:solidFill>
                <a:latin typeface="Arial Rounded MT Bold" panose="020F0704030504030204" pitchFamily="34" charset="0"/>
              </a:defRPr>
            </a:lvl3pPr>
            <a:lvl4pPr>
              <a:defRPr sz="1600">
                <a:solidFill>
                  <a:schemeClr val="accent6"/>
                </a:solidFill>
                <a:latin typeface="Arial Rounded MT Bold" panose="020F0704030504030204" pitchFamily="34" charset="0"/>
              </a:defRPr>
            </a:lvl4pPr>
            <a:lvl5pPr>
              <a:defRPr sz="1600">
                <a:solidFill>
                  <a:schemeClr val="accent6"/>
                </a:solidFill>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3">
            <a:extLst>
              <a:ext uri="{FF2B5EF4-FFF2-40B4-BE49-F238E27FC236}">
                <a16:creationId xmlns:a16="http://schemas.microsoft.com/office/drawing/2014/main" id="{D2DE9F8A-6237-4EC7-9B79-CB9767625D6D}"/>
              </a:ext>
            </a:extLst>
          </p:cNvPr>
          <p:cNvSpPr txBox="1">
            <a:spLocks/>
          </p:cNvSpPr>
          <p:nvPr userDrawn="1"/>
        </p:nvSpPr>
        <p:spPr>
          <a:xfrm>
            <a:off x="888575" y="2512394"/>
            <a:ext cx="7626775" cy="6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solidFill>
              </a:rPr>
              <a:t>What’s next?</a:t>
            </a:r>
            <a:endParaRPr lang="en-CA" dirty="0">
              <a:solidFill>
                <a:schemeClr val="accent6"/>
              </a:solidFill>
            </a:endParaRPr>
          </a:p>
        </p:txBody>
      </p:sp>
    </p:spTree>
    <p:extLst>
      <p:ext uri="{BB962C8B-B14F-4D97-AF65-F5344CB8AC3E}">
        <p14:creationId xmlns:p14="http://schemas.microsoft.com/office/powerpoint/2010/main" val="3184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88181-DF5C-45ED-A5AD-8C82628CF1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10;&#10;Description automatically generated">
            <a:extLst>
              <a:ext uri="{FF2B5EF4-FFF2-40B4-BE49-F238E27FC236}">
                <a16:creationId xmlns:a16="http://schemas.microsoft.com/office/drawing/2014/main" id="{9A530123-AE99-4467-BC86-7E4003B5DE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61062" y="4020009"/>
            <a:ext cx="1188720" cy="586949"/>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01F68696-CCB1-482F-AD45-D8CB3E14F88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rot="21388702">
            <a:off x="7994558" y="4234511"/>
            <a:ext cx="1124541" cy="408893"/>
          </a:xfrm>
          <a:prstGeom prst="rect">
            <a:avLst/>
          </a:prstGeom>
        </p:spPr>
      </p:pic>
      <p:pic>
        <p:nvPicPr>
          <p:cNvPr id="18" name="Picture 17" descr="Background pattern&#10;&#10;Description automatically generated">
            <a:extLst>
              <a:ext uri="{FF2B5EF4-FFF2-40B4-BE49-F238E27FC236}">
                <a16:creationId xmlns:a16="http://schemas.microsoft.com/office/drawing/2014/main" id="{3BE8D887-2E92-45A4-90FE-FF4BB38C1B7E}"/>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352765" y="1238720"/>
            <a:ext cx="392194" cy="331474"/>
          </a:xfrm>
          <a:prstGeom prst="rect">
            <a:avLst/>
          </a:prstGeom>
        </p:spPr>
      </p:pic>
      <p:pic>
        <p:nvPicPr>
          <p:cNvPr id="20" name="Picture 19" descr="Background pattern&#10;&#10;Description automatically generated">
            <a:extLst>
              <a:ext uri="{FF2B5EF4-FFF2-40B4-BE49-F238E27FC236}">
                <a16:creationId xmlns:a16="http://schemas.microsoft.com/office/drawing/2014/main" id="{16AFEC8E-0E08-4098-83CD-3FE02376194D}"/>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flipH="1">
            <a:off x="27953" y="1448423"/>
            <a:ext cx="572743" cy="507494"/>
          </a:xfrm>
          <a:prstGeom prst="rect">
            <a:avLst/>
          </a:prstGeom>
        </p:spPr>
      </p:pic>
      <p:pic>
        <p:nvPicPr>
          <p:cNvPr id="14" name="Picture 13" descr="Background pattern&#10;&#10;Description automatically generated">
            <a:extLst>
              <a:ext uri="{FF2B5EF4-FFF2-40B4-BE49-F238E27FC236}">
                <a16:creationId xmlns:a16="http://schemas.microsoft.com/office/drawing/2014/main" id="{51F69743-F2E6-434D-82AB-8D2403B26399}"/>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8503083" y="3295014"/>
            <a:ext cx="366713" cy="349251"/>
          </a:xfrm>
          <a:prstGeom prst="rect">
            <a:avLst/>
          </a:prstGeom>
        </p:spPr>
      </p:pic>
      <p:pic>
        <p:nvPicPr>
          <p:cNvPr id="16" name="Picture 15" descr="Background pattern&#10;&#10;Description automatically generated">
            <a:extLst>
              <a:ext uri="{FF2B5EF4-FFF2-40B4-BE49-F238E27FC236}">
                <a16:creationId xmlns:a16="http://schemas.microsoft.com/office/drawing/2014/main" id="{95789B87-2D03-446C-8B94-2D96CC746CD8}"/>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rot="319825">
            <a:off x="8635640" y="3044615"/>
            <a:ext cx="366713" cy="349251"/>
          </a:xfrm>
          <a:prstGeom prst="rect">
            <a:avLst/>
          </a:prstGeom>
        </p:spPr>
      </p:pic>
      <p:pic>
        <p:nvPicPr>
          <p:cNvPr id="17" name="Picture 16" descr="Background pattern&#10;&#10;Description automatically generated">
            <a:extLst>
              <a:ext uri="{FF2B5EF4-FFF2-40B4-BE49-F238E27FC236}">
                <a16:creationId xmlns:a16="http://schemas.microsoft.com/office/drawing/2014/main" id="{4E99BA1A-54F3-4F58-A326-5CBD25A8A7CB}"/>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flipH="1">
            <a:off x="293991" y="304635"/>
            <a:ext cx="568339" cy="501015"/>
          </a:xfrm>
          <a:prstGeom prst="rect">
            <a:avLst/>
          </a:prstGeom>
        </p:spPr>
      </p:pic>
      <p:pic>
        <p:nvPicPr>
          <p:cNvPr id="15" name="Picture 14" descr="Background pattern&#10;&#10;Description automatically generated">
            <a:extLst>
              <a:ext uri="{FF2B5EF4-FFF2-40B4-BE49-F238E27FC236}">
                <a16:creationId xmlns:a16="http://schemas.microsoft.com/office/drawing/2014/main" id="{52EDC74B-B62C-4422-84AD-B3642C91379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2245" y="104238"/>
            <a:ext cx="584200" cy="459773"/>
          </a:xfrm>
          <a:prstGeom prst="rect">
            <a:avLst/>
          </a:prstGeom>
        </p:spPr>
      </p:pic>
    </p:spTree>
    <p:extLst>
      <p:ext uri="{BB962C8B-B14F-4D97-AF65-F5344CB8AC3E}">
        <p14:creationId xmlns:p14="http://schemas.microsoft.com/office/powerpoint/2010/main" val="266027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www.youtube.com/watch?v=uD4mJCgsmd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hyperlink" Target="https://www.farmfood360.ca/en/oats/"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lVdVmGS5zfs" TargetMode="External"/><Relationship Id="rId11" Type="http://schemas.openxmlformats.org/officeDocument/2006/relationships/image" Target="../media/image21.jpeg"/><Relationship Id="rId5" Type="http://schemas.openxmlformats.org/officeDocument/2006/relationships/image" Target="../media/image18.jpeg"/><Relationship Id="rId10" Type="http://schemas.openxmlformats.org/officeDocument/2006/relationships/hyperlink" Target="https://www.youtube.com/watch?v=glWpjy2qpPk" TargetMode="External"/><Relationship Id="rId4" Type="http://schemas.openxmlformats.org/officeDocument/2006/relationships/hyperlink" Target="https://goodineverygrain.ca/2022/01/10/virtual-360-degrees-grain-farm-tour/" TargetMode="External"/><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www.youtube.com/watch?v=0ML0x7Cehn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47AE-EC0F-4FF6-8298-3F9A66EA4796}"/>
              </a:ext>
            </a:extLst>
          </p:cNvPr>
          <p:cNvSpPr>
            <a:spLocks noGrp="1"/>
          </p:cNvSpPr>
          <p:nvPr>
            <p:ph idx="1"/>
          </p:nvPr>
        </p:nvSpPr>
        <p:spPr/>
        <p:txBody>
          <a:bodyPr/>
          <a:lstStyle/>
          <a:p>
            <a:r>
              <a:rPr lang="en-US" dirty="0"/>
              <a:t>Stage 6 – Designing an Innovative       Farming Machine</a:t>
            </a:r>
            <a:endParaRPr lang="en-CA" dirty="0"/>
          </a:p>
        </p:txBody>
      </p:sp>
      <p:sp>
        <p:nvSpPr>
          <p:cNvPr id="4" name="Content Placeholder 2">
            <a:extLst>
              <a:ext uri="{FF2B5EF4-FFF2-40B4-BE49-F238E27FC236}">
                <a16:creationId xmlns:a16="http://schemas.microsoft.com/office/drawing/2014/main" id="{2A6BFDEB-54BA-8E21-FAE1-FA0EC1C2C2A3}"/>
              </a:ext>
            </a:extLst>
          </p:cNvPr>
          <p:cNvSpPr>
            <a:spLocks noGrp="1"/>
          </p:cNvSpPr>
          <p:nvPr>
            <p:ph idx="11"/>
          </p:nvPr>
        </p:nvSpPr>
        <p:spPr>
          <a:xfrm>
            <a:off x="675410" y="6005039"/>
            <a:ext cx="8198426" cy="627080"/>
          </a:xfrm>
        </p:spPr>
        <p:txBody>
          <a:bodyPr>
            <a:noAutofit/>
          </a:bodyPr>
          <a:lstStyle/>
          <a:p>
            <a:endParaRPr lang="en-US" sz="1100" b="0" i="0" u="none" strike="noStrike" baseline="0" dirty="0">
              <a:solidFill>
                <a:srgbClr val="211D1E"/>
              </a:solidFill>
              <a:latin typeface="IIKLH K+ Arial MT"/>
            </a:endParaRPr>
          </a:p>
          <a:p>
            <a:r>
              <a:rPr lang="en-US" sz="1100" b="0" i="0" u="none" strike="noStrike" baseline="0" dirty="0">
                <a:solidFill>
                  <a:srgbClr val="211D1E"/>
                </a:solidFill>
                <a:latin typeface="IIKLH K+ Arial MT"/>
              </a:rPr>
              <a:t>© The National Farmers’ Union of England and Wales - All rights reserved. These resources may be reproduced for educational use only.</a:t>
            </a:r>
            <a:endParaRPr lang="en-CA" sz="1100" dirty="0"/>
          </a:p>
        </p:txBody>
      </p:sp>
    </p:spTree>
    <p:extLst>
      <p:ext uri="{BB962C8B-B14F-4D97-AF65-F5344CB8AC3E}">
        <p14:creationId xmlns:p14="http://schemas.microsoft.com/office/powerpoint/2010/main" val="4449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7" y="0"/>
            <a:ext cx="5481733" cy="336499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52532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Combine Harvester</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400" dirty="0"/>
              <a:t>A combine harvester cuts the grain plants like corn or wheat and separates the grain from the stalks (straw). </a:t>
            </a:r>
          </a:p>
          <a:p>
            <a:pPr>
              <a:lnSpc>
                <a:spcPct val="125000"/>
              </a:lnSpc>
              <a:spcBef>
                <a:spcPts val="2400"/>
              </a:spcBef>
            </a:pPr>
            <a:r>
              <a:rPr lang="en-US" sz="2400" dirty="0"/>
              <a:t>The grain seeds are stored in the combine before being moved to a tractor trailer. The straw comes out the back of the machine.</a:t>
            </a:r>
          </a:p>
        </p:txBody>
      </p:sp>
    </p:spTree>
    <p:extLst>
      <p:ext uri="{BB962C8B-B14F-4D97-AF65-F5344CB8AC3E}">
        <p14:creationId xmlns:p14="http://schemas.microsoft.com/office/powerpoint/2010/main" val="282792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32E2-BC42-A1C5-2853-D4BF56B22AD2}"/>
              </a:ext>
            </a:extLst>
          </p:cNvPr>
          <p:cNvSpPr>
            <a:spLocks noGrp="1"/>
          </p:cNvSpPr>
          <p:nvPr>
            <p:ph type="title"/>
          </p:nvPr>
        </p:nvSpPr>
        <p:spPr/>
        <p:txBody>
          <a:bodyPr/>
          <a:lstStyle/>
          <a:p>
            <a:r>
              <a:rPr lang="en-US" dirty="0"/>
              <a:t>Imagine</a:t>
            </a:r>
            <a:endParaRPr lang="en-CA" dirty="0"/>
          </a:p>
        </p:txBody>
      </p:sp>
      <p:sp>
        <p:nvSpPr>
          <p:cNvPr id="3" name="Content Placeholder 2">
            <a:extLst>
              <a:ext uri="{FF2B5EF4-FFF2-40B4-BE49-F238E27FC236}">
                <a16:creationId xmlns:a16="http://schemas.microsoft.com/office/drawing/2014/main" id="{0B7F074B-1DB3-ECFC-441B-8C30912D149F}"/>
              </a:ext>
            </a:extLst>
          </p:cNvPr>
          <p:cNvSpPr>
            <a:spLocks noGrp="1"/>
          </p:cNvSpPr>
          <p:nvPr>
            <p:ph idx="1"/>
          </p:nvPr>
        </p:nvSpPr>
        <p:spPr>
          <a:xfrm>
            <a:off x="901700" y="1343735"/>
            <a:ext cx="7497583" cy="4736554"/>
          </a:xfrm>
        </p:spPr>
        <p:txBody>
          <a:bodyPr/>
          <a:lstStyle/>
          <a:p>
            <a:pPr>
              <a:lnSpc>
                <a:spcPct val="125000"/>
              </a:lnSpc>
              <a:spcBef>
                <a:spcPts val="2400"/>
              </a:spcBef>
            </a:pPr>
            <a:r>
              <a:rPr lang="en-US" sz="2400" dirty="0"/>
              <a:t>We will learn about some innovative farming technology. Farmers use modern technology to make modern farming more efficient, environmentally friendly, and help produce more food.</a:t>
            </a:r>
          </a:p>
          <a:p>
            <a:pPr>
              <a:lnSpc>
                <a:spcPct val="125000"/>
              </a:lnSpc>
              <a:spcBef>
                <a:spcPts val="2400"/>
              </a:spcBef>
            </a:pPr>
            <a:r>
              <a:rPr lang="en-US" sz="2400" dirty="0"/>
              <a:t>See how robots work on farms by                            using GPS technology, artificial                              intelligence for mapping, and                            even how we could farm in space!</a:t>
            </a:r>
          </a:p>
        </p:txBody>
      </p:sp>
      <p:pic>
        <p:nvPicPr>
          <p:cNvPr id="6" name="Picture 5" descr="A picture containing text, electronics, display&#10;&#10;Description automatically generated">
            <a:extLst>
              <a:ext uri="{FF2B5EF4-FFF2-40B4-BE49-F238E27FC236}">
                <a16:creationId xmlns:a16="http://schemas.microsoft.com/office/drawing/2014/main" id="{D99F56CF-448B-D7A5-91E5-F0E0056AF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7599" y="4038600"/>
            <a:ext cx="2148881" cy="1808915"/>
          </a:xfrm>
          <a:prstGeom prst="rect">
            <a:avLst/>
          </a:prstGeom>
        </p:spPr>
      </p:pic>
      <p:pic>
        <p:nvPicPr>
          <p:cNvPr id="9" name="Picture 8" descr="A close-up of a machine&#10;&#10;Description automatically generated with low confidence">
            <a:hlinkClick r:id="rId4"/>
            <a:extLst>
              <a:ext uri="{FF2B5EF4-FFF2-40B4-BE49-F238E27FC236}">
                <a16:creationId xmlns:a16="http://schemas.microsoft.com/office/drawing/2014/main" id="{442433C6-3245-D061-0B77-1D45BB2AB1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9200" y="4107559"/>
            <a:ext cx="1943100" cy="1259809"/>
          </a:xfrm>
          <a:prstGeom prst="rect">
            <a:avLst/>
          </a:prstGeom>
        </p:spPr>
      </p:pic>
      <p:sp>
        <p:nvSpPr>
          <p:cNvPr id="7" name="Isosceles Triangle 6">
            <a:hlinkClick r:id="rId4"/>
            <a:extLst>
              <a:ext uri="{FF2B5EF4-FFF2-40B4-BE49-F238E27FC236}">
                <a16:creationId xmlns:a16="http://schemas.microsoft.com/office/drawing/2014/main" id="{B5F92DE1-822C-790F-D36D-0FE9A9B145DC}"/>
              </a:ext>
            </a:extLst>
          </p:cNvPr>
          <p:cNvSpPr/>
          <p:nvPr/>
        </p:nvSpPr>
        <p:spPr>
          <a:xfrm rot="19768039">
            <a:off x="7079574" y="4404897"/>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4394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C480-56E4-BA3F-9F48-9DDFB20369C4}"/>
              </a:ext>
            </a:extLst>
          </p:cNvPr>
          <p:cNvSpPr>
            <a:spLocks noGrp="1"/>
          </p:cNvSpPr>
          <p:nvPr>
            <p:ph type="title"/>
          </p:nvPr>
        </p:nvSpPr>
        <p:spPr/>
        <p:txBody>
          <a:bodyPr/>
          <a:lstStyle/>
          <a:p>
            <a:r>
              <a:rPr lang="en-US" dirty="0"/>
              <a:t>Plan</a:t>
            </a:r>
            <a:endParaRPr lang="en-CA" dirty="0"/>
          </a:p>
        </p:txBody>
      </p:sp>
      <p:sp>
        <p:nvSpPr>
          <p:cNvPr id="3" name="Content Placeholder 2">
            <a:extLst>
              <a:ext uri="{FF2B5EF4-FFF2-40B4-BE49-F238E27FC236}">
                <a16:creationId xmlns:a16="http://schemas.microsoft.com/office/drawing/2014/main" id="{4C68CFFD-D3DD-75A3-2F5E-93D9450F7C36}"/>
              </a:ext>
            </a:extLst>
          </p:cNvPr>
          <p:cNvSpPr>
            <a:spLocks noGrp="1"/>
          </p:cNvSpPr>
          <p:nvPr>
            <p:ph idx="1"/>
          </p:nvPr>
        </p:nvSpPr>
        <p:spPr/>
        <p:txBody>
          <a:bodyPr/>
          <a:lstStyle/>
          <a:p>
            <a:pPr>
              <a:spcBef>
                <a:spcPts val="1400"/>
              </a:spcBef>
            </a:pPr>
            <a:r>
              <a:rPr lang="en-US" dirty="0"/>
              <a:t>Once you have completed your research, begin planning your planting machine design. </a:t>
            </a:r>
          </a:p>
          <a:p>
            <a:pPr>
              <a:spcBef>
                <a:spcPts val="1400"/>
              </a:spcBef>
            </a:pPr>
            <a:r>
              <a:rPr lang="en-US" dirty="0"/>
              <a:t>Think about how your planting machine will work and label your sketch to add detail. </a:t>
            </a:r>
          </a:p>
          <a:p>
            <a:pPr>
              <a:spcBef>
                <a:spcPts val="1400"/>
              </a:spcBef>
            </a:pPr>
            <a:r>
              <a:rPr lang="en-US" dirty="0"/>
              <a:t>Think about how you can adapt and improve the machine using what you have learned. </a:t>
            </a:r>
          </a:p>
          <a:p>
            <a:pPr>
              <a:spcBef>
                <a:spcPts val="1400"/>
              </a:spcBef>
            </a:pPr>
            <a:r>
              <a:rPr lang="en-US" dirty="0"/>
              <a:t>Even if you are designing a different type of machine, think about the seed planter           design you saw in the video. How could students modify the seed planter to              plant a larger area of the field at a time,            so the farmer could plant a field of              grains faster.</a:t>
            </a:r>
          </a:p>
        </p:txBody>
      </p:sp>
      <p:pic>
        <p:nvPicPr>
          <p:cNvPr id="9" name="Picture 8" descr="A picture containing text, toy, vector graphics&#10;&#10;Description automatically generated">
            <a:extLst>
              <a:ext uri="{FF2B5EF4-FFF2-40B4-BE49-F238E27FC236}">
                <a16:creationId xmlns:a16="http://schemas.microsoft.com/office/drawing/2014/main" id="{FFAE879F-8ED5-9D4F-15E1-539C3867E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9217" y="4276845"/>
            <a:ext cx="2500928" cy="2276355"/>
          </a:xfrm>
          <a:prstGeom prst="rect">
            <a:avLst/>
          </a:prstGeom>
        </p:spPr>
      </p:pic>
    </p:spTree>
    <p:extLst>
      <p:ext uri="{BB962C8B-B14F-4D97-AF65-F5344CB8AC3E}">
        <p14:creationId xmlns:p14="http://schemas.microsoft.com/office/powerpoint/2010/main" val="354967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Create</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79772" cy="4432276"/>
          </a:xfrm>
        </p:spPr>
        <p:txBody>
          <a:bodyPr vert="horz" lIns="91440" tIns="45720" rIns="91440" bIns="45720" rtlCol="0">
            <a:noAutofit/>
          </a:bodyPr>
          <a:lstStyle/>
          <a:p>
            <a:pPr>
              <a:lnSpc>
                <a:spcPct val="125000"/>
              </a:lnSpc>
              <a:spcBef>
                <a:spcPts val="2400"/>
              </a:spcBef>
            </a:pPr>
            <a:r>
              <a:rPr lang="en-US" sz="2400" dirty="0"/>
              <a:t>Working in your group, build your planting machine out of recycled materials. </a:t>
            </a:r>
          </a:p>
          <a:p>
            <a:pPr>
              <a:lnSpc>
                <a:spcPct val="125000"/>
              </a:lnSpc>
              <a:spcBef>
                <a:spcPts val="2400"/>
              </a:spcBef>
            </a:pPr>
            <a:r>
              <a:rPr lang="en-US" sz="2400" dirty="0"/>
              <a:t>Think about which materials you will use for each part of the machine. </a:t>
            </a:r>
          </a:p>
        </p:txBody>
      </p:sp>
    </p:spTree>
    <p:extLst>
      <p:ext uri="{BB962C8B-B14F-4D97-AF65-F5344CB8AC3E}">
        <p14:creationId xmlns:p14="http://schemas.microsoft.com/office/powerpoint/2010/main" val="422367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Test and Improve</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79772" cy="4432276"/>
          </a:xfrm>
        </p:spPr>
        <p:txBody>
          <a:bodyPr vert="horz" lIns="91440" tIns="45720" rIns="91440" bIns="45720" rtlCol="0">
            <a:noAutofit/>
          </a:bodyPr>
          <a:lstStyle/>
          <a:p>
            <a:pPr marL="0" indent="0">
              <a:lnSpc>
                <a:spcPct val="125000"/>
              </a:lnSpc>
              <a:spcBef>
                <a:spcPts val="2400"/>
              </a:spcBef>
              <a:buNone/>
            </a:pPr>
            <a:r>
              <a:rPr lang="en-US" sz="2000" dirty="0">
                <a:solidFill>
                  <a:srgbClr val="FF6600"/>
                </a:solidFill>
              </a:rPr>
              <a:t>Test your machine!</a:t>
            </a:r>
          </a:p>
          <a:p>
            <a:pPr>
              <a:lnSpc>
                <a:spcPct val="125000"/>
              </a:lnSpc>
              <a:spcBef>
                <a:spcPts val="1600"/>
              </a:spcBef>
            </a:pPr>
            <a:r>
              <a:rPr lang="en-US" sz="2000" dirty="0"/>
              <a:t>Use the evaluation sheet to make notes on:</a:t>
            </a:r>
          </a:p>
          <a:p>
            <a:pPr lvl="1">
              <a:lnSpc>
                <a:spcPct val="125000"/>
              </a:lnSpc>
              <a:spcBef>
                <a:spcPts val="1600"/>
              </a:spcBef>
            </a:pPr>
            <a:r>
              <a:rPr lang="en-US" sz="1800" dirty="0"/>
              <a:t>What went well with your design?</a:t>
            </a:r>
          </a:p>
          <a:p>
            <a:pPr lvl="1">
              <a:lnSpc>
                <a:spcPct val="125000"/>
              </a:lnSpc>
              <a:spcBef>
                <a:spcPts val="1600"/>
              </a:spcBef>
            </a:pPr>
            <a:r>
              <a:rPr lang="en-US" sz="1800" dirty="0"/>
              <a:t>What would you like to improve? </a:t>
            </a:r>
          </a:p>
          <a:p>
            <a:pPr>
              <a:lnSpc>
                <a:spcPct val="125000"/>
              </a:lnSpc>
              <a:spcBef>
                <a:spcPts val="2400"/>
              </a:spcBef>
            </a:pPr>
            <a:r>
              <a:rPr lang="en-US" sz="2000" dirty="0"/>
              <a:t>Use these notes to make adjustments to your machine to make it work even better.</a:t>
            </a:r>
          </a:p>
        </p:txBody>
      </p:sp>
    </p:spTree>
    <p:extLst>
      <p:ext uri="{BB962C8B-B14F-4D97-AF65-F5344CB8AC3E}">
        <p14:creationId xmlns:p14="http://schemas.microsoft.com/office/powerpoint/2010/main" val="80700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Present</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79772" cy="4432276"/>
          </a:xfrm>
        </p:spPr>
        <p:txBody>
          <a:bodyPr vert="horz" lIns="91440" tIns="45720" rIns="91440" bIns="45720" rtlCol="0">
            <a:noAutofit/>
          </a:bodyPr>
          <a:lstStyle/>
          <a:p>
            <a:pPr marL="0" indent="0">
              <a:lnSpc>
                <a:spcPct val="125000"/>
              </a:lnSpc>
              <a:spcBef>
                <a:spcPts val="2400"/>
              </a:spcBef>
              <a:buNone/>
            </a:pPr>
            <a:r>
              <a:rPr lang="en-US" sz="2000" dirty="0"/>
              <a:t>As a group, present your design to the rest of the class. </a:t>
            </a:r>
          </a:p>
          <a:p>
            <a:pPr>
              <a:lnSpc>
                <a:spcPct val="125000"/>
              </a:lnSpc>
              <a:spcBef>
                <a:spcPts val="2400"/>
              </a:spcBef>
            </a:pPr>
            <a:r>
              <a:rPr lang="en-US" sz="2000" dirty="0"/>
              <a:t>In your presentation you will need to include: </a:t>
            </a:r>
          </a:p>
          <a:p>
            <a:pPr lvl="1">
              <a:lnSpc>
                <a:spcPct val="125000"/>
              </a:lnSpc>
              <a:spcBef>
                <a:spcPts val="2400"/>
              </a:spcBef>
            </a:pPr>
            <a:r>
              <a:rPr lang="en-US" sz="2000" dirty="0"/>
              <a:t>How your machine works</a:t>
            </a:r>
          </a:p>
          <a:p>
            <a:pPr lvl="1">
              <a:lnSpc>
                <a:spcPct val="125000"/>
              </a:lnSpc>
              <a:spcBef>
                <a:spcPts val="2400"/>
              </a:spcBef>
            </a:pPr>
            <a:r>
              <a:rPr lang="en-US" sz="2000" dirty="0"/>
              <a:t>The farming challenge you are solving with your machine. </a:t>
            </a:r>
          </a:p>
        </p:txBody>
      </p:sp>
    </p:spTree>
    <p:extLst>
      <p:ext uri="{BB962C8B-B14F-4D97-AF65-F5344CB8AC3E}">
        <p14:creationId xmlns:p14="http://schemas.microsoft.com/office/powerpoint/2010/main" val="75646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856405" y="566002"/>
            <a:ext cx="5938887" cy="786547"/>
          </a:xfrm>
        </p:spPr>
        <p:txBody>
          <a:bodyPr/>
          <a:lstStyle/>
          <a:p>
            <a:r>
              <a:rPr lang="en-US" dirty="0"/>
              <a:t>Learning Objectives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856405" y="1352549"/>
            <a:ext cx="7711860" cy="4774971"/>
          </a:xfrm>
        </p:spPr>
        <p:txBody>
          <a:bodyPr/>
          <a:lstStyle/>
          <a:p>
            <a:pPr>
              <a:lnSpc>
                <a:spcPct val="100000"/>
              </a:lnSpc>
              <a:spcBef>
                <a:spcPts val="2400"/>
              </a:spcBef>
            </a:pPr>
            <a:r>
              <a:rPr lang="en-US" dirty="0"/>
              <a:t>Practice the engineering design process.</a:t>
            </a:r>
          </a:p>
          <a:p>
            <a:pPr>
              <a:lnSpc>
                <a:spcPct val="100000"/>
              </a:lnSpc>
              <a:spcBef>
                <a:spcPts val="2400"/>
              </a:spcBef>
            </a:pPr>
            <a:r>
              <a:rPr lang="en-US" dirty="0"/>
              <a:t>Follow the process by which foods are planted, grown, harvested and processed in order to become ingredients we use in cooking/baking.</a:t>
            </a:r>
          </a:p>
          <a:p>
            <a:pPr>
              <a:lnSpc>
                <a:spcPct val="100000"/>
              </a:lnSpc>
              <a:spcBef>
                <a:spcPts val="2400"/>
              </a:spcBef>
            </a:pPr>
            <a:r>
              <a:rPr lang="en-US" dirty="0"/>
              <a:t>Learn about modern farming equipment.</a:t>
            </a:r>
          </a:p>
          <a:p>
            <a:pPr>
              <a:lnSpc>
                <a:spcPct val="100000"/>
              </a:lnSpc>
              <a:spcBef>
                <a:spcPts val="2400"/>
              </a:spcBef>
            </a:pPr>
            <a:r>
              <a:rPr lang="en-US" dirty="0"/>
              <a:t>Discuss/review previous learning of                     the impact of environment on                           agriculture (and vice versa).</a:t>
            </a:r>
          </a:p>
        </p:txBody>
      </p:sp>
      <p:pic>
        <p:nvPicPr>
          <p:cNvPr id="5" name="Picture 4" descr="A picture containing text, sign, vector graphics&#10;&#10;Description automatically generated">
            <a:extLst>
              <a:ext uri="{FF2B5EF4-FFF2-40B4-BE49-F238E27FC236}">
                <a16:creationId xmlns:a16="http://schemas.microsoft.com/office/drawing/2014/main" id="{72F22970-8735-471F-A6E0-5DFAF71DC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555374">
            <a:off x="6821337" y="4420266"/>
            <a:ext cx="1946162" cy="1942021"/>
          </a:xfrm>
          <a:prstGeom prst="rect">
            <a:avLst/>
          </a:prstGeom>
        </p:spPr>
      </p:pic>
    </p:spTree>
    <p:extLst>
      <p:ext uri="{BB962C8B-B14F-4D97-AF65-F5344CB8AC3E}">
        <p14:creationId xmlns:p14="http://schemas.microsoft.com/office/powerpoint/2010/main" val="359935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B96C0E3-F821-46CE-9835-5586ECEE60F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007217" y="10"/>
            <a:ext cx="5135800"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82130" y="3504789"/>
            <a:ext cx="5250129" cy="3353051"/>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3624601" cy="787633"/>
          </a:xfrm>
        </p:spPr>
        <p:txBody>
          <a:bodyPr vert="horz" lIns="91440" tIns="45720" rIns="91440" bIns="45720" rtlCol="0" anchor="ctr">
            <a:normAutofit/>
          </a:bodyPr>
          <a:lstStyle/>
          <a:p>
            <a:r>
              <a:rPr lang="en-US" sz="3000" kern="1200" dirty="0"/>
              <a:t>Grains</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89" y="1630894"/>
            <a:ext cx="4641449" cy="4865156"/>
          </a:xfrm>
        </p:spPr>
        <p:txBody>
          <a:bodyPr vert="horz" lIns="91440" tIns="45720" rIns="91440" bIns="45720" rtlCol="0">
            <a:normAutofit/>
          </a:bodyPr>
          <a:lstStyle/>
          <a:p>
            <a:pPr>
              <a:lnSpc>
                <a:spcPct val="106000"/>
              </a:lnSpc>
              <a:spcBef>
                <a:spcPts val="1600"/>
              </a:spcBef>
              <a:buClr>
                <a:schemeClr val="dk1"/>
              </a:buClr>
              <a:buSzPct val="100000"/>
            </a:pPr>
            <a:r>
              <a:rPr lang="en-US" sz="2400" dirty="0">
                <a:solidFill>
                  <a:schemeClr val="tx1"/>
                </a:solidFill>
              </a:rPr>
              <a:t>Many food products are made from grain plants like the ones we are growing.</a:t>
            </a:r>
          </a:p>
          <a:p>
            <a:pPr>
              <a:lnSpc>
                <a:spcPct val="106000"/>
              </a:lnSpc>
              <a:spcBef>
                <a:spcPts val="1600"/>
              </a:spcBef>
              <a:buClr>
                <a:schemeClr val="dk1"/>
              </a:buClr>
              <a:buSzPct val="100000"/>
            </a:pPr>
            <a:r>
              <a:rPr lang="en-US" sz="2400" dirty="0">
                <a:solidFill>
                  <a:schemeClr val="tx1"/>
                </a:solidFill>
              </a:rPr>
              <a:t>These plants go through different processes so we can eat them. </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le of coffee beans&#10;&#10;Description automatically generated">
            <a:extLst>
              <a:ext uri="{FF2B5EF4-FFF2-40B4-BE49-F238E27FC236}">
                <a16:creationId xmlns:a16="http://schemas.microsoft.com/office/drawing/2014/main" id="{45D8536E-6CE8-EA11-0FEC-68D10378B6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7737" y="4388115"/>
            <a:ext cx="2437761" cy="1741258"/>
          </a:xfrm>
          <a:prstGeom prst="rect">
            <a:avLst/>
          </a:prstGeom>
        </p:spPr>
      </p:pic>
    </p:spTree>
    <p:extLst>
      <p:ext uri="{BB962C8B-B14F-4D97-AF65-F5344CB8AC3E}">
        <p14:creationId xmlns:p14="http://schemas.microsoft.com/office/powerpoint/2010/main" val="358634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FF22-5106-A96B-6899-716345DBD063}"/>
              </a:ext>
            </a:extLst>
          </p:cNvPr>
          <p:cNvSpPr>
            <a:spLocks noGrp="1"/>
          </p:cNvSpPr>
          <p:nvPr>
            <p:ph type="title"/>
          </p:nvPr>
        </p:nvSpPr>
        <p:spPr/>
        <p:txBody>
          <a:bodyPr/>
          <a:lstStyle/>
          <a:p>
            <a:r>
              <a:rPr lang="en-US" dirty="0"/>
              <a:t>Grain Game!</a:t>
            </a:r>
            <a:endParaRPr lang="en-CA" dirty="0"/>
          </a:p>
        </p:txBody>
      </p:sp>
      <p:sp>
        <p:nvSpPr>
          <p:cNvPr id="3" name="Content Placeholder 2">
            <a:extLst>
              <a:ext uri="{FF2B5EF4-FFF2-40B4-BE49-F238E27FC236}">
                <a16:creationId xmlns:a16="http://schemas.microsoft.com/office/drawing/2014/main" id="{9B1B4878-8B04-0BB5-ACEA-998FA65A4A0B}"/>
              </a:ext>
            </a:extLst>
          </p:cNvPr>
          <p:cNvSpPr>
            <a:spLocks noGrp="1"/>
          </p:cNvSpPr>
          <p:nvPr>
            <p:ph idx="1"/>
          </p:nvPr>
        </p:nvSpPr>
        <p:spPr/>
        <p:txBody>
          <a:bodyPr/>
          <a:lstStyle/>
          <a:p>
            <a:pPr marL="0" indent="0">
              <a:lnSpc>
                <a:spcPct val="106000"/>
              </a:lnSpc>
              <a:spcBef>
                <a:spcPts val="0"/>
              </a:spcBef>
              <a:buClr>
                <a:schemeClr val="dk1"/>
              </a:buClr>
              <a:buSzPct val="100000"/>
              <a:buNone/>
            </a:pPr>
            <a:r>
              <a:rPr lang="en-US" sz="2400" dirty="0">
                <a:solidFill>
                  <a:schemeClr val="tx1"/>
                </a:solidFill>
              </a:rPr>
              <a:t>Use the matching cards to work out which food products are made from each grain.</a:t>
            </a:r>
          </a:p>
          <a:p>
            <a:endParaRPr lang="en-CA" dirty="0"/>
          </a:p>
        </p:txBody>
      </p:sp>
      <p:pic>
        <p:nvPicPr>
          <p:cNvPr id="6" name="Picture 5" descr="A picture containing text, electronics, display&#10;&#10;Description automatically generated">
            <a:extLst>
              <a:ext uri="{FF2B5EF4-FFF2-40B4-BE49-F238E27FC236}">
                <a16:creationId xmlns:a16="http://schemas.microsoft.com/office/drawing/2014/main" id="{98CC61A8-D084-DB87-D1E6-0BA3F770C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388" y="2512101"/>
            <a:ext cx="2647771" cy="2036747"/>
          </a:xfrm>
          <a:prstGeom prst="rect">
            <a:avLst/>
          </a:prstGeom>
        </p:spPr>
      </p:pic>
      <p:pic>
        <p:nvPicPr>
          <p:cNvPr id="7" name="Picture 6" descr="A picture containing text, electronics, display&#10;&#10;Description automatically generated">
            <a:extLst>
              <a:ext uri="{FF2B5EF4-FFF2-40B4-BE49-F238E27FC236}">
                <a16:creationId xmlns:a16="http://schemas.microsoft.com/office/drawing/2014/main" id="{33C67D99-3958-5D04-45E2-5BA5109428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450" y="2410626"/>
            <a:ext cx="2647771" cy="2036747"/>
          </a:xfrm>
          <a:prstGeom prst="rect">
            <a:avLst/>
          </a:prstGeom>
        </p:spPr>
      </p:pic>
      <p:pic>
        <p:nvPicPr>
          <p:cNvPr id="8" name="Picture 7" descr="A picture containing text, electronics, display&#10;&#10;Description automatically generated">
            <a:extLst>
              <a:ext uri="{FF2B5EF4-FFF2-40B4-BE49-F238E27FC236}">
                <a16:creationId xmlns:a16="http://schemas.microsoft.com/office/drawing/2014/main" id="{0FD1766C-B5A9-E688-FC7C-994630BC02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0306" y="4179352"/>
            <a:ext cx="2647771" cy="2036747"/>
          </a:xfrm>
          <a:prstGeom prst="rect">
            <a:avLst/>
          </a:prstGeom>
        </p:spPr>
      </p:pic>
      <p:pic>
        <p:nvPicPr>
          <p:cNvPr id="4" name="Picture 3" descr="A picture containing text, electronics, display&#10;&#10;Description automatically generated">
            <a:extLst>
              <a:ext uri="{FF2B5EF4-FFF2-40B4-BE49-F238E27FC236}">
                <a16:creationId xmlns:a16="http://schemas.microsoft.com/office/drawing/2014/main" id="{27C4352E-B40B-EDE6-A352-489B58493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6137" y="4179352"/>
            <a:ext cx="2647771" cy="2036747"/>
          </a:xfrm>
          <a:prstGeom prst="rect">
            <a:avLst/>
          </a:prstGeom>
        </p:spPr>
      </p:pic>
      <p:pic>
        <p:nvPicPr>
          <p:cNvPr id="11" name="Picture 10" descr="A picture containing graphical user interface&#10;&#10;Description automatically generated">
            <a:hlinkClick r:id="rId4"/>
            <a:extLst>
              <a:ext uri="{FF2B5EF4-FFF2-40B4-BE49-F238E27FC236}">
                <a16:creationId xmlns:a16="http://schemas.microsoft.com/office/drawing/2014/main" id="{EABD887B-C7C8-E466-9BFB-3201561EE2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6159" y="2594585"/>
            <a:ext cx="2446596" cy="1454467"/>
          </a:xfrm>
          <a:prstGeom prst="rect">
            <a:avLst/>
          </a:prstGeom>
        </p:spPr>
      </p:pic>
      <p:pic>
        <p:nvPicPr>
          <p:cNvPr id="18" name="Picture 17" descr="A picture containing text, person, indoor&#10;&#10;Description automatically generated">
            <a:hlinkClick r:id="rId6"/>
            <a:extLst>
              <a:ext uri="{FF2B5EF4-FFF2-40B4-BE49-F238E27FC236}">
                <a16:creationId xmlns:a16="http://schemas.microsoft.com/office/drawing/2014/main" id="{E75B48FE-44C5-720E-01EC-BE84FFBEC2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50125" y="2512101"/>
            <a:ext cx="2313487" cy="1356420"/>
          </a:xfrm>
          <a:prstGeom prst="rect">
            <a:avLst/>
          </a:prstGeom>
        </p:spPr>
      </p:pic>
      <p:pic>
        <p:nvPicPr>
          <p:cNvPr id="20" name="Picture 19" descr="Graphical user interface, website&#10;&#10;Description automatically generated">
            <a:hlinkClick r:id="rId8"/>
            <a:extLst>
              <a:ext uri="{FF2B5EF4-FFF2-40B4-BE49-F238E27FC236}">
                <a16:creationId xmlns:a16="http://schemas.microsoft.com/office/drawing/2014/main" id="{FD10C90A-0E2A-796F-8770-396E94D0DAB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04971" y="4287331"/>
            <a:ext cx="2399528" cy="1339746"/>
          </a:xfrm>
          <a:prstGeom prst="rect">
            <a:avLst/>
          </a:prstGeom>
        </p:spPr>
      </p:pic>
      <p:pic>
        <p:nvPicPr>
          <p:cNvPr id="22" name="Picture 21" descr="A picture containing text, clipart&#10;&#10;Description automatically generated">
            <a:hlinkClick r:id="rId10"/>
            <a:extLst>
              <a:ext uri="{FF2B5EF4-FFF2-40B4-BE49-F238E27FC236}">
                <a16:creationId xmlns:a16="http://schemas.microsoft.com/office/drawing/2014/main" id="{458E666F-AE34-E322-5ED0-09D00DC4F3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40567" y="4287331"/>
            <a:ext cx="2343127" cy="1349916"/>
          </a:xfrm>
          <a:prstGeom prst="rect">
            <a:avLst/>
          </a:prstGeom>
        </p:spPr>
      </p:pic>
      <p:sp>
        <p:nvSpPr>
          <p:cNvPr id="5" name="Isosceles Triangle 4">
            <a:hlinkClick r:id="rId10"/>
            <a:extLst>
              <a:ext uri="{FF2B5EF4-FFF2-40B4-BE49-F238E27FC236}">
                <a16:creationId xmlns:a16="http://schemas.microsoft.com/office/drawing/2014/main" id="{8C84E0BF-DC66-7AE6-1A91-235606F3ED2B}"/>
              </a:ext>
            </a:extLst>
          </p:cNvPr>
          <p:cNvSpPr/>
          <p:nvPr/>
        </p:nvSpPr>
        <p:spPr>
          <a:xfrm rot="19768039">
            <a:off x="5681691" y="4659566"/>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Isosceles Triangle 15">
            <a:hlinkClick r:id="rId6"/>
            <a:extLst>
              <a:ext uri="{FF2B5EF4-FFF2-40B4-BE49-F238E27FC236}">
                <a16:creationId xmlns:a16="http://schemas.microsoft.com/office/drawing/2014/main" id="{77B2ECFE-540D-AEE0-160E-A9B706142375}"/>
              </a:ext>
            </a:extLst>
          </p:cNvPr>
          <p:cNvSpPr/>
          <p:nvPr/>
        </p:nvSpPr>
        <p:spPr>
          <a:xfrm rot="19768039">
            <a:off x="6745044" y="2922301"/>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Isosceles Triangle 14">
            <a:hlinkClick r:id="rId4"/>
            <a:extLst>
              <a:ext uri="{FF2B5EF4-FFF2-40B4-BE49-F238E27FC236}">
                <a16:creationId xmlns:a16="http://schemas.microsoft.com/office/drawing/2014/main" id="{3FF86069-CD20-7349-56B0-01A9A90528A7}"/>
              </a:ext>
            </a:extLst>
          </p:cNvPr>
          <p:cNvSpPr/>
          <p:nvPr/>
        </p:nvSpPr>
        <p:spPr>
          <a:xfrm rot="19768039">
            <a:off x="2054320" y="2989314"/>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Isosceles Triangle 16">
            <a:hlinkClick r:id="rId8"/>
            <a:extLst>
              <a:ext uri="{FF2B5EF4-FFF2-40B4-BE49-F238E27FC236}">
                <a16:creationId xmlns:a16="http://schemas.microsoft.com/office/drawing/2014/main" id="{C579CE05-9CF0-FFD9-14A6-6BE14AA18042}"/>
              </a:ext>
            </a:extLst>
          </p:cNvPr>
          <p:cNvSpPr/>
          <p:nvPr/>
        </p:nvSpPr>
        <p:spPr>
          <a:xfrm rot="19768039">
            <a:off x="2955860" y="4659566"/>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925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8093-EA82-CB9C-6DDD-EBA6D150E1FC}"/>
              </a:ext>
            </a:extLst>
          </p:cNvPr>
          <p:cNvSpPr>
            <a:spLocks noGrp="1"/>
          </p:cNvSpPr>
          <p:nvPr>
            <p:ph type="title"/>
          </p:nvPr>
        </p:nvSpPr>
        <p:spPr>
          <a:xfrm>
            <a:off x="980388" y="556184"/>
            <a:ext cx="6122939" cy="778208"/>
          </a:xfrm>
        </p:spPr>
        <p:txBody>
          <a:bodyPr/>
          <a:lstStyle/>
          <a:p>
            <a:r>
              <a:rPr lang="en-US" dirty="0"/>
              <a:t>Engineering Design Process</a:t>
            </a:r>
            <a:endParaRPr lang="en-CA" dirty="0"/>
          </a:p>
        </p:txBody>
      </p:sp>
      <p:pic>
        <p:nvPicPr>
          <p:cNvPr id="37" name="Content Placeholder 36" descr="Diagram&#10;&#10;Description automatically generated with low confidence">
            <a:extLst>
              <a:ext uri="{FF2B5EF4-FFF2-40B4-BE49-F238E27FC236}">
                <a16:creationId xmlns:a16="http://schemas.microsoft.com/office/drawing/2014/main" id="{D04B708F-7247-96F2-428D-F92DC2199E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3187" y="556184"/>
            <a:ext cx="7885354" cy="5523941"/>
          </a:xfrm>
        </p:spPr>
      </p:pic>
    </p:spTree>
    <p:extLst>
      <p:ext uri="{BB962C8B-B14F-4D97-AF65-F5344CB8AC3E}">
        <p14:creationId xmlns:p14="http://schemas.microsoft.com/office/powerpoint/2010/main" val="73304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96A4246-8597-47FD-90BB-94F669DB08B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12" name="Picture 11">
            <a:extLst>
              <a:ext uri="{FF2B5EF4-FFF2-40B4-BE49-F238E27FC236}">
                <a16:creationId xmlns:a16="http://schemas.microsoft.com/office/drawing/2014/main" id="{109DEBB7-EED8-40D8-955C-FC0310251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9"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Rounded Corners 14">
            <a:extLst>
              <a:ext uri="{FF2B5EF4-FFF2-40B4-BE49-F238E27FC236}">
                <a16:creationId xmlns:a16="http://schemas.microsoft.com/office/drawing/2014/main" id="{97718311-8474-4D06-BECE-F6AC24249ED0}"/>
              </a:ext>
            </a:extLst>
          </p:cNvPr>
          <p:cNvSpPr/>
          <p:nvPr/>
        </p:nvSpPr>
        <p:spPr>
          <a:xfrm>
            <a:off x="250316" y="571350"/>
            <a:ext cx="4738374" cy="571120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en-CA" dirty="0"/>
          </a:p>
        </p:txBody>
      </p:sp>
      <p:cxnSp>
        <p:nvCxnSpPr>
          <p:cNvPr id="13" name="Straight Connector 12">
            <a:extLst>
              <a:ext uri="{FF2B5EF4-FFF2-40B4-BE49-F238E27FC236}">
                <a16:creationId xmlns:a16="http://schemas.microsoft.com/office/drawing/2014/main" id="{97018A3F-AFEC-47A8-AD95-4E1CE0928F2B}"/>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04452BE3-AAEC-4C7C-8C2F-DE3296DD1520}"/>
              </a:ext>
            </a:extLst>
          </p:cNvPr>
          <p:cNvSpPr txBox="1">
            <a:spLocks/>
          </p:cNvSpPr>
          <p:nvPr/>
        </p:nvSpPr>
        <p:spPr>
          <a:xfrm>
            <a:off x="440216" y="703464"/>
            <a:ext cx="4548473"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Farm Machinery - Ask</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25193" y="1632926"/>
            <a:ext cx="4853253" cy="4649625"/>
          </a:xfrm>
        </p:spPr>
        <p:txBody>
          <a:bodyPr vert="horz" lIns="91440" tIns="45720" rIns="91440" bIns="45720" rtlCol="0">
            <a:noAutofit/>
          </a:bodyPr>
          <a:lstStyle/>
          <a:p>
            <a:pPr>
              <a:lnSpc>
                <a:spcPct val="125000"/>
              </a:lnSpc>
              <a:spcBef>
                <a:spcPts val="2400"/>
              </a:spcBef>
            </a:pPr>
            <a:r>
              <a:rPr lang="en-US" sz="2400" dirty="0"/>
              <a:t>Do you remember some of the challenges farmers face when growing crops?</a:t>
            </a:r>
          </a:p>
        </p:txBody>
      </p:sp>
      <p:sp>
        <p:nvSpPr>
          <p:cNvPr id="4" name="TextBox 3">
            <a:extLst>
              <a:ext uri="{FF2B5EF4-FFF2-40B4-BE49-F238E27FC236}">
                <a16:creationId xmlns:a16="http://schemas.microsoft.com/office/drawing/2014/main" id="{7D319892-311F-E369-691F-C35B8B7C13A7}"/>
              </a:ext>
            </a:extLst>
          </p:cNvPr>
          <p:cNvSpPr txBox="1"/>
          <p:nvPr/>
        </p:nvSpPr>
        <p:spPr>
          <a:xfrm rot="20675479">
            <a:off x="6140413" y="3493008"/>
            <a:ext cx="909223" cy="1631216"/>
          </a:xfrm>
          <a:prstGeom prst="rect">
            <a:avLst/>
          </a:prstGeom>
          <a:noFill/>
        </p:spPr>
        <p:txBody>
          <a:bodyPr wrap="none" rtlCol="0">
            <a:spAutoFit/>
          </a:bodyPr>
          <a:lstStyle/>
          <a:p>
            <a:r>
              <a:rPr lang="en-US" sz="10000" dirty="0">
                <a:solidFill>
                  <a:srgbClr val="FF6600"/>
                </a:solidFill>
                <a:latin typeface="Adlib" pitchFamily="2" charset="0"/>
              </a:rPr>
              <a:t>?</a:t>
            </a:r>
            <a:endParaRPr lang="en-CA" sz="10000" dirty="0">
              <a:solidFill>
                <a:srgbClr val="FF6600"/>
              </a:solidFill>
              <a:latin typeface="Adlib" pitchFamily="2" charset="0"/>
            </a:endParaRPr>
          </a:p>
        </p:txBody>
      </p:sp>
      <p:sp>
        <p:nvSpPr>
          <p:cNvPr id="7" name="TextBox 6">
            <a:extLst>
              <a:ext uri="{FF2B5EF4-FFF2-40B4-BE49-F238E27FC236}">
                <a16:creationId xmlns:a16="http://schemas.microsoft.com/office/drawing/2014/main" id="{2AA236BB-A27C-6C35-CF60-26710F56425F}"/>
              </a:ext>
            </a:extLst>
          </p:cNvPr>
          <p:cNvSpPr txBox="1"/>
          <p:nvPr/>
        </p:nvSpPr>
        <p:spPr>
          <a:xfrm rot="254826">
            <a:off x="5633967" y="4246498"/>
            <a:ext cx="909223" cy="1631216"/>
          </a:xfrm>
          <a:prstGeom prst="rect">
            <a:avLst/>
          </a:prstGeom>
          <a:noFill/>
        </p:spPr>
        <p:txBody>
          <a:bodyPr wrap="none" rtlCol="0">
            <a:spAutoFit/>
          </a:bodyPr>
          <a:lstStyle/>
          <a:p>
            <a:r>
              <a:rPr lang="en-US" sz="10000" dirty="0">
                <a:solidFill>
                  <a:srgbClr val="FF6600"/>
                </a:solidFill>
                <a:latin typeface="Adlib" pitchFamily="2" charset="0"/>
              </a:rPr>
              <a:t>?</a:t>
            </a:r>
            <a:endParaRPr lang="en-CA" sz="10000" dirty="0">
              <a:solidFill>
                <a:srgbClr val="FF6600"/>
              </a:solidFill>
              <a:latin typeface="Adlib" pitchFamily="2" charset="0"/>
            </a:endParaRPr>
          </a:p>
        </p:txBody>
      </p:sp>
    </p:spTree>
    <p:extLst>
      <p:ext uri="{BB962C8B-B14F-4D97-AF65-F5344CB8AC3E}">
        <p14:creationId xmlns:p14="http://schemas.microsoft.com/office/powerpoint/2010/main" val="150623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4EF3-10FB-2156-E946-4A0924A3CE73}"/>
              </a:ext>
            </a:extLst>
          </p:cNvPr>
          <p:cNvSpPr>
            <a:spLocks noGrp="1"/>
          </p:cNvSpPr>
          <p:nvPr>
            <p:ph type="title"/>
          </p:nvPr>
        </p:nvSpPr>
        <p:spPr/>
        <p:txBody>
          <a:bodyPr/>
          <a:lstStyle/>
          <a:p>
            <a:r>
              <a:rPr lang="en-US" dirty="0"/>
              <a:t>Research</a:t>
            </a:r>
            <a:endParaRPr lang="en-CA" dirty="0"/>
          </a:p>
        </p:txBody>
      </p:sp>
      <p:sp>
        <p:nvSpPr>
          <p:cNvPr id="3" name="Content Placeholder 2">
            <a:extLst>
              <a:ext uri="{FF2B5EF4-FFF2-40B4-BE49-F238E27FC236}">
                <a16:creationId xmlns:a16="http://schemas.microsoft.com/office/drawing/2014/main" id="{EACA8B8F-386E-906D-6902-D0F0C797C058}"/>
              </a:ext>
            </a:extLst>
          </p:cNvPr>
          <p:cNvSpPr>
            <a:spLocks noGrp="1"/>
          </p:cNvSpPr>
          <p:nvPr>
            <p:ph idx="1"/>
          </p:nvPr>
        </p:nvSpPr>
        <p:spPr>
          <a:xfrm>
            <a:off x="919428" y="1343735"/>
            <a:ext cx="7675932" cy="4736554"/>
          </a:xfrm>
        </p:spPr>
        <p:txBody>
          <a:bodyPr/>
          <a:lstStyle/>
          <a:p>
            <a:pPr>
              <a:spcBef>
                <a:spcPts val="2400"/>
              </a:spcBef>
            </a:pPr>
            <a:r>
              <a:rPr lang="en-US" dirty="0"/>
              <a:t>There are many types of machines used for harvesting and processing grains. Each group will be allocated a piece of farming machinery to research. </a:t>
            </a:r>
          </a:p>
          <a:p>
            <a:pPr>
              <a:spcBef>
                <a:spcPts val="1200"/>
              </a:spcBef>
            </a:pPr>
            <a:r>
              <a:rPr lang="en-US" dirty="0"/>
              <a:t>Areas of research:</a:t>
            </a:r>
          </a:p>
          <a:p>
            <a:pPr marL="441325" lvl="1">
              <a:spcBef>
                <a:spcPts val="1200"/>
              </a:spcBef>
            </a:pPr>
            <a:r>
              <a:rPr lang="en-US" dirty="0"/>
              <a:t>What does it do?</a:t>
            </a:r>
          </a:p>
          <a:p>
            <a:pPr marL="441325" lvl="1">
              <a:spcBef>
                <a:spcPts val="1200"/>
              </a:spcBef>
            </a:pPr>
            <a:r>
              <a:rPr lang="en-US" dirty="0"/>
              <a:t>How does it work?</a:t>
            </a:r>
          </a:p>
          <a:p>
            <a:pPr marL="441325" lvl="1">
              <a:spcBef>
                <a:spcPts val="1200"/>
              </a:spcBef>
            </a:pPr>
            <a:r>
              <a:rPr lang="en-US" dirty="0"/>
              <a:t>What are the advantages of using this machine?</a:t>
            </a:r>
          </a:p>
          <a:p>
            <a:pPr marL="441325" lvl="1">
              <a:spcBef>
                <a:spcPts val="1200"/>
              </a:spcBef>
            </a:pPr>
            <a:r>
              <a:rPr lang="en-US" dirty="0"/>
              <a:t>What are the disadvantages of using this machine?</a:t>
            </a:r>
          </a:p>
          <a:p>
            <a:pPr>
              <a:spcBef>
                <a:spcPts val="2400"/>
              </a:spcBef>
            </a:pPr>
            <a:r>
              <a:rPr lang="en-US" dirty="0"/>
              <a:t>Make notes on your activity sheet. </a:t>
            </a:r>
          </a:p>
          <a:p>
            <a:pPr>
              <a:spcBef>
                <a:spcPts val="2400"/>
              </a:spcBef>
            </a:pPr>
            <a:endParaRPr lang="en-CA" dirty="0"/>
          </a:p>
        </p:txBody>
      </p:sp>
    </p:spTree>
    <p:extLst>
      <p:ext uri="{BB962C8B-B14F-4D97-AF65-F5344CB8AC3E}">
        <p14:creationId xmlns:p14="http://schemas.microsoft.com/office/powerpoint/2010/main" val="416964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275A-0AD5-493E-AE76-4EA95BF71723}"/>
              </a:ext>
            </a:extLst>
          </p:cNvPr>
          <p:cNvSpPr>
            <a:spLocks noGrp="1"/>
          </p:cNvSpPr>
          <p:nvPr>
            <p:ph type="title"/>
          </p:nvPr>
        </p:nvSpPr>
        <p:spPr/>
        <p:txBody>
          <a:bodyPr/>
          <a:lstStyle/>
          <a:p>
            <a:r>
              <a:rPr lang="en-US" dirty="0"/>
              <a:t>Seed Drill</a:t>
            </a:r>
            <a:endParaRPr lang="en-CA" dirty="0"/>
          </a:p>
        </p:txBody>
      </p:sp>
      <p:sp>
        <p:nvSpPr>
          <p:cNvPr id="3" name="Content Placeholder 2">
            <a:extLst>
              <a:ext uri="{FF2B5EF4-FFF2-40B4-BE49-F238E27FC236}">
                <a16:creationId xmlns:a16="http://schemas.microsoft.com/office/drawing/2014/main" id="{2B9186EE-2673-297E-6CCD-D92AB73FE17D}"/>
              </a:ext>
            </a:extLst>
          </p:cNvPr>
          <p:cNvSpPr>
            <a:spLocks noGrp="1"/>
          </p:cNvSpPr>
          <p:nvPr>
            <p:ph idx="1"/>
          </p:nvPr>
        </p:nvSpPr>
        <p:spPr/>
        <p:txBody>
          <a:bodyPr/>
          <a:lstStyle/>
          <a:p>
            <a:r>
              <a:rPr lang="en-US" dirty="0"/>
              <a:t>A farmer uses a seed drill to plant seeds. A tractor pulls the seed drill. </a:t>
            </a:r>
          </a:p>
          <a:p>
            <a:r>
              <a:rPr lang="en-US" dirty="0"/>
              <a:t>Some seed drills scrape a small furrow in the soil, plants the seed in the furrow, and covers them with soil. </a:t>
            </a:r>
          </a:p>
          <a:p>
            <a:r>
              <a:rPr lang="en-US" dirty="0"/>
              <a:t>An air drill is a type of seed drill that uses air to push the seeds into the ground without digging up the soil.</a:t>
            </a:r>
          </a:p>
          <a:p>
            <a:r>
              <a:rPr lang="en-US" dirty="0"/>
              <a:t>All types of seed drills plant seeds                      at the best depth and with the                            best spacing for plants to grow. </a:t>
            </a:r>
          </a:p>
          <a:p>
            <a:r>
              <a:rPr lang="en-US" dirty="0"/>
              <a:t>This video shows an air drill</a:t>
            </a:r>
            <a:endParaRPr lang="en-CA" dirty="0"/>
          </a:p>
        </p:txBody>
      </p:sp>
      <p:pic>
        <p:nvPicPr>
          <p:cNvPr id="7" name="Picture 6" descr="A picture containing text, electronics, display&#10;&#10;Description automatically generated">
            <a:extLst>
              <a:ext uri="{FF2B5EF4-FFF2-40B4-BE49-F238E27FC236}">
                <a16:creationId xmlns:a16="http://schemas.microsoft.com/office/drawing/2014/main" id="{A45C5556-2F45-0FA9-3FC8-53C4758A28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724" y="4152466"/>
            <a:ext cx="2025959" cy="1582246"/>
          </a:xfrm>
          <a:prstGeom prst="rect">
            <a:avLst/>
          </a:prstGeom>
        </p:spPr>
      </p:pic>
      <p:pic>
        <p:nvPicPr>
          <p:cNvPr id="10" name="Picture 9" descr="Graphical user interface, text, application, chat or text message&#10;&#10;Description automatically generated">
            <a:hlinkClick r:id="rId4"/>
            <a:extLst>
              <a:ext uri="{FF2B5EF4-FFF2-40B4-BE49-F238E27FC236}">
                <a16:creationId xmlns:a16="http://schemas.microsoft.com/office/drawing/2014/main" id="{685C48F2-1636-5C9B-7013-4FAA714D4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7799" y="4254499"/>
            <a:ext cx="1790175" cy="1039119"/>
          </a:xfrm>
          <a:prstGeom prst="rect">
            <a:avLst/>
          </a:prstGeom>
        </p:spPr>
      </p:pic>
      <p:sp>
        <p:nvSpPr>
          <p:cNvPr id="8" name="Isosceles Triangle 7">
            <a:hlinkClick r:id="rId4"/>
            <a:extLst>
              <a:ext uri="{FF2B5EF4-FFF2-40B4-BE49-F238E27FC236}">
                <a16:creationId xmlns:a16="http://schemas.microsoft.com/office/drawing/2014/main" id="{E00A6973-40F1-E6C6-2806-594455D4FC05}"/>
              </a:ext>
            </a:extLst>
          </p:cNvPr>
          <p:cNvSpPr/>
          <p:nvPr/>
        </p:nvSpPr>
        <p:spPr>
          <a:xfrm rot="19768039">
            <a:off x="7162086" y="4350668"/>
            <a:ext cx="499234" cy="4419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5162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5412070"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382098"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Crop Sprayer</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69781" y="1643087"/>
            <a:ext cx="5412070" cy="4432276"/>
          </a:xfrm>
        </p:spPr>
        <p:txBody>
          <a:bodyPr vert="horz" lIns="91440" tIns="45720" rIns="91440" bIns="45720" rtlCol="0">
            <a:noAutofit/>
          </a:bodyPr>
          <a:lstStyle/>
          <a:p>
            <a:pPr>
              <a:lnSpc>
                <a:spcPct val="125000"/>
              </a:lnSpc>
              <a:spcBef>
                <a:spcPts val="1600"/>
              </a:spcBef>
            </a:pPr>
            <a:r>
              <a:rPr lang="en-US" sz="2000" dirty="0"/>
              <a:t>Some crops are sprayed with insecticides to kill pests such as insects, worms, or harmful bugs.</a:t>
            </a:r>
          </a:p>
          <a:p>
            <a:pPr>
              <a:lnSpc>
                <a:spcPct val="125000"/>
              </a:lnSpc>
              <a:spcBef>
                <a:spcPts val="1600"/>
              </a:spcBef>
            </a:pPr>
            <a:r>
              <a:rPr lang="en-US" sz="2000" dirty="0"/>
              <a:t>Some crops are sprayed with fungicides to prevent them from growing a disease. </a:t>
            </a:r>
          </a:p>
          <a:p>
            <a:pPr>
              <a:lnSpc>
                <a:spcPct val="125000"/>
              </a:lnSpc>
              <a:spcBef>
                <a:spcPts val="1600"/>
              </a:spcBef>
            </a:pPr>
            <a:r>
              <a:rPr lang="en-US" sz="2000" dirty="0"/>
              <a:t>Some crops are sprayed with herbicides to kill weeds. </a:t>
            </a:r>
          </a:p>
          <a:p>
            <a:pPr>
              <a:lnSpc>
                <a:spcPct val="125000"/>
              </a:lnSpc>
              <a:spcBef>
                <a:spcPts val="1600"/>
              </a:spcBef>
            </a:pPr>
            <a:r>
              <a:rPr lang="en-US" sz="2000" dirty="0"/>
              <a:t>Many people do not know that crop spraying is also used in organic farming. </a:t>
            </a:r>
          </a:p>
        </p:txBody>
      </p:sp>
    </p:spTree>
    <p:extLst>
      <p:ext uri="{BB962C8B-B14F-4D97-AF65-F5344CB8AC3E}">
        <p14:creationId xmlns:p14="http://schemas.microsoft.com/office/powerpoint/2010/main" val="1740696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3584</TotalTime>
  <Words>1967</Words>
  <Application>Microsoft Office PowerPoint</Application>
  <PresentationFormat>On-screen Show (4:3)</PresentationFormat>
  <Paragraphs>140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Adlib</vt:lpstr>
      <vt:lpstr>Arial</vt:lpstr>
      <vt:lpstr>Arial Rounded MT Bold</vt:lpstr>
      <vt:lpstr>Calibri</vt:lpstr>
      <vt:lpstr>IIKLH K+ Arial MT</vt:lpstr>
      <vt:lpstr>Office Theme</vt:lpstr>
      <vt:lpstr>PowerPoint Presentation</vt:lpstr>
      <vt:lpstr>Learning Objectives</vt:lpstr>
      <vt:lpstr>Grains</vt:lpstr>
      <vt:lpstr>Grain Game!</vt:lpstr>
      <vt:lpstr>Engineering Design Process</vt:lpstr>
      <vt:lpstr>PowerPoint Presentation</vt:lpstr>
      <vt:lpstr>Research</vt:lpstr>
      <vt:lpstr>Seed Drill</vt:lpstr>
      <vt:lpstr>PowerPoint Presentation</vt:lpstr>
      <vt:lpstr>PowerPoint Presentation</vt:lpstr>
      <vt:lpstr>Imagine</vt:lpstr>
      <vt:lpstr>Plan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Ratz</dc:creator>
  <cp:lastModifiedBy>Kim Ratz</cp:lastModifiedBy>
  <cp:revision>140</cp:revision>
  <cp:lastPrinted>2023-03-10T20:55:06Z</cp:lastPrinted>
  <dcterms:created xsi:type="dcterms:W3CDTF">2022-06-20T17:57:32Z</dcterms:created>
  <dcterms:modified xsi:type="dcterms:W3CDTF">2023-08-14T19:40:13Z</dcterms:modified>
</cp:coreProperties>
</file>