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2" r:id="rId2"/>
    <p:sldId id="257" r:id="rId3"/>
    <p:sldId id="291" r:id="rId4"/>
    <p:sldId id="310" r:id="rId5"/>
    <p:sldId id="328" r:id="rId6"/>
    <p:sldId id="289" r:id="rId7"/>
    <p:sldId id="323" r:id="rId8"/>
    <p:sldId id="318" r:id="rId9"/>
    <p:sldId id="329" r:id="rId10"/>
    <p:sldId id="337" r:id="rId11"/>
    <p:sldId id="338" r:id="rId12"/>
    <p:sldId id="330" r:id="rId13"/>
    <p:sldId id="343" r:id="rId14"/>
    <p:sldId id="344" r:id="rId15"/>
    <p:sldId id="340" r:id="rId16"/>
    <p:sldId id="346" r:id="rId17"/>
    <p:sldId id="347" r:id="rId18"/>
    <p:sldId id="331" r:id="rId19"/>
    <p:sldId id="348" r:id="rId20"/>
    <p:sldId id="334" r:id="rId21"/>
    <p:sldId id="324" r:id="rId22"/>
    <p:sldId id="326" r:id="rId23"/>
    <p:sldId id="335" r:id="rId24"/>
    <p:sldId id="332" r:id="rId25"/>
    <p:sldId id="33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37124" autoAdjust="0"/>
  </p:normalViewPr>
  <p:slideViewPr>
    <p:cSldViewPr snapToGrid="0">
      <p:cViewPr varScale="1">
        <p:scale>
          <a:sx n="27" d="100"/>
          <a:sy n="27" d="100"/>
        </p:scale>
        <p:origin x="2923" y="3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2023-08-14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Compacted Soil – What Causes it?</a:t>
            </a:r>
          </a:p>
          <a:p>
            <a:pPr marL="171450" indent="-171450">
              <a:lnSpc>
                <a:spcPct val="125000"/>
              </a:lnSpc>
              <a:spcBef>
                <a:spcPts val="1200"/>
              </a:spcBef>
              <a:buFont typeface="Arial" panose="020B0604020202020204" pitchFamily="34" charset="0"/>
              <a:buChar char="•"/>
            </a:pPr>
            <a:r>
              <a:rPr lang="en-US" sz="1200" dirty="0"/>
              <a:t>Soil can be compacted by heavy rainfall, driving on it a lot, or even a lack of crop diversity on farms. Different types of soil can be affected differently in the same conditions.</a:t>
            </a: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353199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Compacted Soil – How are Farmers Helping?</a:t>
            </a:r>
          </a:p>
          <a:p>
            <a:pPr marL="171450" indent="-171450">
              <a:lnSpc>
                <a:spcPct val="125000"/>
              </a:lnSpc>
              <a:spcBef>
                <a:spcPts val="1200"/>
              </a:spcBef>
              <a:buFont typeface="Arial" panose="020B0604020202020204" pitchFamily="34" charset="0"/>
              <a:buChar char="•"/>
            </a:pPr>
            <a:r>
              <a:rPr lang="en-US" sz="1200" dirty="0"/>
              <a:t>Farmers are changing how they farm to reduce soil compaction. Farmers are planting cover crops to protect soil in winter and driving less on their fields, using technology to do some jobs. Farmers </a:t>
            </a:r>
            <a:r>
              <a:rPr lang="en-US" sz="1200" dirty="0" err="1"/>
              <a:t>practise</a:t>
            </a:r>
            <a:r>
              <a:rPr lang="en-US" sz="1200" dirty="0"/>
              <a:t> conservation tillage (tilling only where seeds will be planted), which protects the soil and has the added benefit of using less fuel — more than 170 million litres per year.</a:t>
            </a:r>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221221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Innovative Technology</a:t>
            </a:r>
          </a:p>
          <a:p>
            <a:pPr marL="171450" indent="-171450">
              <a:lnSpc>
                <a:spcPct val="106000"/>
              </a:lnSpc>
              <a:spcBef>
                <a:spcPts val="2400"/>
              </a:spcBef>
              <a:buClr>
                <a:schemeClr val="dk1"/>
              </a:buClr>
              <a:buSzPct val="100000"/>
              <a:buFont typeface="Arial" panose="020B0604020202020204" pitchFamily="34" charset="0"/>
              <a:buChar char="•"/>
            </a:pPr>
            <a:r>
              <a:rPr lang="en-US" dirty="0"/>
              <a:t>Work is being done to find a solution to soil compaction. Some of it is low tech — finding out how variably inflated tires and track-based agricultural machinery affect soil. Some of it is high tech — using drone mapping to monitor fields, using that digital mapping to spray only where it is needed, and using advanced seeders that can detect seeding depth. Let’s watch some a video to learn more! </a:t>
            </a: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28900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Innovative Technology</a:t>
            </a:r>
          </a:p>
          <a:p>
            <a:pPr marL="171450" indent="-171450">
              <a:lnSpc>
                <a:spcPct val="106000"/>
              </a:lnSpc>
              <a:spcBef>
                <a:spcPts val="2400"/>
              </a:spcBef>
              <a:buClr>
                <a:schemeClr val="dk1"/>
              </a:buClr>
              <a:buSzPct val="100000"/>
              <a:buFont typeface="Arial" panose="020B0604020202020204" pitchFamily="34" charset="0"/>
              <a:buChar char="•"/>
            </a:pPr>
            <a:r>
              <a:rPr lang="en-US" dirty="0"/>
              <a:t>Work is being done to find a solution to soil compaction. Some of it is low tech — finding out how variably inflated tires and track-based agricultural machinery affect soil. Some of it is high tech — using drone mapping to monitor fields, using that digital mapping to spray only where it is needed, and using advanced seeders that can detect seeding depth. Let’s watch some a video to learn more! </a:t>
            </a:r>
          </a:p>
        </p:txBody>
      </p:sp>
      <p:sp>
        <p:nvSpPr>
          <p:cNvPr id="4" name="Slide Number Placeholder 3"/>
          <p:cNvSpPr>
            <a:spLocks noGrp="1"/>
          </p:cNvSpPr>
          <p:nvPr>
            <p:ph type="sldNum" sz="quarter" idx="5"/>
          </p:nvPr>
        </p:nvSpPr>
        <p:spPr/>
        <p:txBody>
          <a:bodyPr/>
          <a:lstStyle/>
          <a:p>
            <a:fld id="{A1152B4D-80B6-452C-A7D7-277FD7B18C08}" type="slidenum">
              <a:rPr lang="en-CA" smtClean="0"/>
              <a:t>13</a:t>
            </a:fld>
            <a:endParaRPr lang="en-CA"/>
          </a:p>
        </p:txBody>
      </p:sp>
    </p:spTree>
    <p:extLst>
      <p:ext uri="{BB962C8B-B14F-4D97-AF65-F5344CB8AC3E}">
        <p14:creationId xmlns:p14="http://schemas.microsoft.com/office/powerpoint/2010/main" val="150583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Innovative Technology</a:t>
            </a:r>
          </a:p>
          <a:p>
            <a:pPr marL="0" indent="0">
              <a:lnSpc>
                <a:spcPct val="106000"/>
              </a:lnSpc>
              <a:spcBef>
                <a:spcPts val="2400"/>
              </a:spcBef>
              <a:buClr>
                <a:schemeClr val="dk1"/>
              </a:buClr>
              <a:buSzPct val="100000"/>
              <a:buNone/>
            </a:pPr>
            <a:r>
              <a:rPr lang="en-US" dirty="0"/>
              <a:t>Along with digital mapping, farmers use GPS and auto-steer (self-driving) tractors to spray only where necessary, so they are not driving on every bit of their fields.  </a:t>
            </a:r>
            <a:r>
              <a:rPr lang="en-US" b="1" dirty="0"/>
              <a:t>https://canadianfoodfocus.org/on-the-farm/gps-helps-farmers-use-less-pesticides/</a:t>
            </a:r>
          </a:p>
        </p:txBody>
      </p:sp>
      <p:sp>
        <p:nvSpPr>
          <p:cNvPr id="4" name="Slide Number Placeholder 3"/>
          <p:cNvSpPr>
            <a:spLocks noGrp="1"/>
          </p:cNvSpPr>
          <p:nvPr>
            <p:ph type="sldNum" sz="quarter" idx="5"/>
          </p:nvPr>
        </p:nvSpPr>
        <p:spPr/>
        <p:txBody>
          <a:bodyPr/>
          <a:lstStyle/>
          <a:p>
            <a:fld id="{A1152B4D-80B6-452C-A7D7-277FD7B18C08}" type="slidenum">
              <a:rPr lang="en-CA" smtClean="0"/>
              <a:t>14</a:t>
            </a:fld>
            <a:endParaRPr lang="en-CA"/>
          </a:p>
        </p:txBody>
      </p:sp>
    </p:spTree>
    <p:extLst>
      <p:ext uri="{BB962C8B-B14F-4D97-AF65-F5344CB8AC3E}">
        <p14:creationId xmlns:p14="http://schemas.microsoft.com/office/powerpoint/2010/main" val="162424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Innovative Technology</a:t>
            </a:r>
          </a:p>
          <a:p>
            <a:pPr marL="171450" indent="-171450">
              <a:lnSpc>
                <a:spcPct val="106000"/>
              </a:lnSpc>
              <a:spcBef>
                <a:spcPts val="2400"/>
              </a:spcBef>
              <a:buClr>
                <a:schemeClr val="dk1"/>
              </a:buClr>
              <a:buSzPct val="100000"/>
              <a:buFont typeface="Arial" panose="020B0604020202020204" pitchFamily="34" charset="0"/>
              <a:buChar char="•"/>
            </a:pPr>
            <a:r>
              <a:rPr lang="en-US" dirty="0"/>
              <a:t>The Dino Robot is a weeding machine that has been tested in Canada: </a:t>
            </a:r>
            <a:r>
              <a:rPr lang="en-US" b="1" dirty="0"/>
              <a:t>https://www.naio-technologies.com/en/news/large-scale-vegetable-weeding-in-canada-with-dino/ </a:t>
            </a:r>
            <a:r>
              <a:rPr lang="en-US" dirty="0"/>
              <a:t>(Text is in English and French; videos are in French).</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15</a:t>
            </a:fld>
            <a:endParaRPr lang="en-CA"/>
          </a:p>
        </p:txBody>
      </p:sp>
    </p:spTree>
    <p:extLst>
      <p:ext uri="{BB962C8B-B14F-4D97-AF65-F5344CB8AC3E}">
        <p14:creationId xmlns:p14="http://schemas.microsoft.com/office/powerpoint/2010/main" val="20689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Investigating Soil Compaction</a:t>
            </a:r>
          </a:p>
          <a:p>
            <a:pPr marL="0" indent="0">
              <a:lnSpc>
                <a:spcPct val="125000"/>
              </a:lnSpc>
              <a:spcBef>
                <a:spcPts val="1600"/>
              </a:spcBef>
              <a:buNone/>
            </a:pPr>
            <a:r>
              <a:rPr lang="en-US" sz="1200" dirty="0"/>
              <a:t>Minds on!</a:t>
            </a:r>
          </a:p>
          <a:p>
            <a:pPr marL="171450" indent="-171450">
              <a:lnSpc>
                <a:spcPct val="125000"/>
              </a:lnSpc>
              <a:spcBef>
                <a:spcPts val="1600"/>
              </a:spcBef>
              <a:buFont typeface="Arial" panose="020B0604020202020204" pitchFamily="34" charset="0"/>
              <a:buChar char="•"/>
            </a:pPr>
            <a:r>
              <a:rPr lang="en-US" sz="1200" dirty="0"/>
              <a:t>Let us talk about how soil is affected by different things pressing on it. Imagine being on a beach or in a garden and seeing where rain has pounded down on it. It looks like millions of fingers poked it. You may also see smooth spots where water pooled; water has weight, so a puddle presses down on the surface of  the soil. </a:t>
            </a:r>
          </a:p>
          <a:p>
            <a:pPr marL="171450" indent="-171450">
              <a:lnSpc>
                <a:spcPct val="125000"/>
              </a:lnSpc>
              <a:spcBef>
                <a:spcPts val="1600"/>
              </a:spcBef>
              <a:buFont typeface="Arial" panose="020B0604020202020204" pitchFamily="34" charset="0"/>
              <a:buChar char="•"/>
            </a:pPr>
            <a:r>
              <a:rPr lang="en-US" sz="1200" dirty="0"/>
              <a:t>You can also see where your footprints have made an impression. That impression is soil compaction.</a:t>
            </a:r>
          </a:p>
        </p:txBody>
      </p:sp>
      <p:sp>
        <p:nvSpPr>
          <p:cNvPr id="4" name="Slide Number Placeholder 3"/>
          <p:cNvSpPr>
            <a:spLocks noGrp="1"/>
          </p:cNvSpPr>
          <p:nvPr>
            <p:ph type="sldNum" sz="quarter" idx="5"/>
          </p:nvPr>
        </p:nvSpPr>
        <p:spPr/>
        <p:txBody>
          <a:bodyPr/>
          <a:lstStyle/>
          <a:p>
            <a:fld id="{A1152B4D-80B6-452C-A7D7-277FD7B18C08}" type="slidenum">
              <a:rPr lang="en-CA" smtClean="0"/>
              <a:t>16</a:t>
            </a:fld>
            <a:endParaRPr lang="en-CA"/>
          </a:p>
        </p:txBody>
      </p:sp>
    </p:spTree>
    <p:extLst>
      <p:ext uri="{BB962C8B-B14F-4D97-AF65-F5344CB8AC3E}">
        <p14:creationId xmlns:p14="http://schemas.microsoft.com/office/powerpoint/2010/main" val="202193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Investigating Soil Compaction</a:t>
            </a:r>
          </a:p>
          <a:p>
            <a:pPr marL="0" indent="0">
              <a:lnSpc>
                <a:spcPct val="125000"/>
              </a:lnSpc>
              <a:spcBef>
                <a:spcPts val="1600"/>
              </a:spcBef>
              <a:buFont typeface="Arial" panose="020B0604020202020204" pitchFamily="34" charset="0"/>
              <a:buNone/>
            </a:pPr>
            <a:r>
              <a:rPr lang="en-US" sz="1200" dirty="0"/>
              <a:t>Ask:</a:t>
            </a:r>
          </a:p>
          <a:p>
            <a:pPr marL="171450" indent="-171450">
              <a:lnSpc>
                <a:spcPct val="125000"/>
              </a:lnSpc>
              <a:spcBef>
                <a:spcPts val="1600"/>
              </a:spcBef>
              <a:buFont typeface="Arial" panose="020B0604020202020204" pitchFamily="34" charset="0"/>
              <a:buChar char="•"/>
            </a:pPr>
            <a:r>
              <a:rPr lang="en-US" sz="1200" dirty="0"/>
              <a:t>How much pressure does it take to compact the soil? </a:t>
            </a:r>
          </a:p>
          <a:p>
            <a:pPr marL="171450" indent="-171450">
              <a:lnSpc>
                <a:spcPct val="125000"/>
              </a:lnSpc>
              <a:spcBef>
                <a:spcPts val="1600"/>
              </a:spcBef>
              <a:buFont typeface="Arial" panose="020B0604020202020204" pitchFamily="34" charset="0"/>
              <a:buChar char="•"/>
            </a:pPr>
            <a:r>
              <a:rPr lang="en-US" sz="1200" dirty="0"/>
              <a:t>How long does pressure have to be applied to make a mark?</a:t>
            </a:r>
          </a:p>
          <a:p>
            <a:pPr marL="171450" indent="-171450">
              <a:lnSpc>
                <a:spcPct val="125000"/>
              </a:lnSpc>
              <a:spcBef>
                <a:spcPts val="1600"/>
              </a:spcBef>
              <a:buFont typeface="Arial" panose="020B0604020202020204" pitchFamily="34" charset="0"/>
              <a:buChar char="•"/>
            </a:pPr>
            <a:r>
              <a:rPr lang="en-US" sz="1200" dirty="0"/>
              <a:t>How can farmers change things? That’s a good question. Farmers are thinking of these things too.</a:t>
            </a:r>
          </a:p>
          <a:p>
            <a:pPr marL="0" indent="0">
              <a:lnSpc>
                <a:spcPct val="125000"/>
              </a:lnSpc>
              <a:spcBef>
                <a:spcPts val="1600"/>
              </a:spcBef>
              <a:buFont typeface="Arial" panose="020B0604020202020204" pitchFamily="34" charset="0"/>
              <a:buNone/>
            </a:pPr>
            <a:r>
              <a:rPr lang="en-US" sz="1200" dirty="0"/>
              <a:t>Extension activity you may want to try to investigate further. </a:t>
            </a:r>
          </a:p>
          <a:p>
            <a:pPr marL="171450" indent="-171450">
              <a:lnSpc>
                <a:spcPct val="125000"/>
              </a:lnSpc>
              <a:spcBef>
                <a:spcPts val="1600"/>
              </a:spcBef>
              <a:buFont typeface="Arial" panose="020B0604020202020204" pitchFamily="34" charset="0"/>
              <a:buChar char="•"/>
            </a:pPr>
            <a:r>
              <a:rPr lang="en-US" sz="1200" dirty="0"/>
              <a:t>Place a tennis ball in a tray of sand. Place a small piece of wood or sturdy cardboard on top as a platform and use it to roll the tennis ball across the tray. Examine the depth of the groove it created.</a:t>
            </a:r>
          </a:p>
          <a:p>
            <a:pPr marL="171450" indent="-171450">
              <a:lnSpc>
                <a:spcPct val="125000"/>
              </a:lnSpc>
              <a:spcBef>
                <a:spcPts val="1600"/>
              </a:spcBef>
              <a:buFont typeface="Arial" panose="020B0604020202020204" pitchFamily="34" charset="0"/>
              <a:buChar char="•"/>
            </a:pPr>
            <a:r>
              <a:rPr lang="en-US" sz="1200" dirty="0"/>
              <a:t>Students could repeat this process with different-sized balls or weights on the platform. Observe the effect changing the weight has on the depth of the groove. </a:t>
            </a:r>
          </a:p>
          <a:p>
            <a:pPr marL="171450" indent="-171450">
              <a:lnSpc>
                <a:spcPct val="125000"/>
              </a:lnSpc>
              <a:spcBef>
                <a:spcPts val="1600"/>
              </a:spcBef>
              <a:buFont typeface="Arial" panose="020B0604020202020204" pitchFamily="34" charset="0"/>
              <a:buChar char="•"/>
            </a:pPr>
            <a:r>
              <a:rPr lang="en-US" sz="1200" dirty="0"/>
              <a:t>Students could also investigate the effect of using different sized balls to simulate the effect of changing the size of the tire.</a:t>
            </a:r>
            <a:endParaRPr lang="en-US" sz="1200" dirty="0">
              <a:solidFill>
                <a:schemeClr val="accent2"/>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17</a:t>
            </a:fld>
            <a:endParaRPr lang="en-CA"/>
          </a:p>
        </p:txBody>
      </p:sp>
    </p:spTree>
    <p:extLst>
      <p:ext uri="{BB962C8B-B14F-4D97-AF65-F5344CB8AC3E}">
        <p14:creationId xmlns:p14="http://schemas.microsoft.com/office/powerpoint/2010/main" val="128600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Erosion</a:t>
            </a:r>
          </a:p>
          <a:p>
            <a:pPr marL="171450" indent="-171450">
              <a:lnSpc>
                <a:spcPct val="125000"/>
              </a:lnSpc>
              <a:spcBef>
                <a:spcPts val="2400"/>
              </a:spcBef>
              <a:buFont typeface="Arial" panose="020B0604020202020204" pitchFamily="34" charset="0"/>
              <a:buChar char="•"/>
            </a:pPr>
            <a:r>
              <a:rPr lang="en-US" sz="1200" dirty="0"/>
              <a:t>Erosion is another way soil is affected; it happens when the top layer of soil is worn down and transported by wind or water.</a:t>
            </a:r>
          </a:p>
          <a:p>
            <a:pPr marL="171450" indent="-171450">
              <a:lnSpc>
                <a:spcPct val="125000"/>
              </a:lnSpc>
              <a:spcBef>
                <a:spcPts val="2400"/>
              </a:spcBef>
              <a:buFont typeface="Arial" panose="020B0604020202020204" pitchFamily="34" charset="0"/>
              <a:buChar char="•"/>
            </a:pPr>
            <a:r>
              <a:rPr lang="en-US" sz="1200" dirty="0"/>
              <a:t>When topsoil is dry, the wind can pick it up and carry it away, taking with it the nutrients plants need to grow. </a:t>
            </a:r>
          </a:p>
        </p:txBody>
      </p:sp>
      <p:sp>
        <p:nvSpPr>
          <p:cNvPr id="4" name="Slide Number Placeholder 3"/>
          <p:cNvSpPr>
            <a:spLocks noGrp="1"/>
          </p:cNvSpPr>
          <p:nvPr>
            <p:ph type="sldNum" sz="quarter" idx="5"/>
          </p:nvPr>
        </p:nvSpPr>
        <p:spPr/>
        <p:txBody>
          <a:bodyPr/>
          <a:lstStyle/>
          <a:p>
            <a:fld id="{A1152B4D-80B6-452C-A7D7-277FD7B18C08}" type="slidenum">
              <a:rPr lang="en-CA" smtClean="0"/>
              <a:t>18</a:t>
            </a:fld>
            <a:endParaRPr lang="en-CA"/>
          </a:p>
        </p:txBody>
      </p:sp>
    </p:spTree>
    <p:extLst>
      <p:ext uri="{BB962C8B-B14F-4D97-AF65-F5344CB8AC3E}">
        <p14:creationId xmlns:p14="http://schemas.microsoft.com/office/powerpoint/2010/main" val="121167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Erosion</a:t>
            </a:r>
          </a:p>
          <a:p>
            <a:pPr marL="171450" indent="-171450">
              <a:lnSpc>
                <a:spcPct val="125000"/>
              </a:lnSpc>
              <a:spcBef>
                <a:spcPts val="2400"/>
              </a:spcBef>
              <a:buFont typeface="Arial" panose="020B0604020202020204" pitchFamily="34" charset="0"/>
              <a:buChar char="•"/>
            </a:pPr>
            <a:r>
              <a:rPr lang="en-US" sz="1200" dirty="0"/>
              <a:t>In addition to washing the nutrients and top soil away from fields, water erosion can also cause flooding as the soil is washed into nearby rivers.</a:t>
            </a:r>
          </a:p>
          <a:p>
            <a:pPr marL="171450" indent="-171450">
              <a:lnSpc>
                <a:spcPct val="125000"/>
              </a:lnSpc>
              <a:spcBef>
                <a:spcPts val="2400"/>
              </a:spcBef>
              <a:buFont typeface="Arial" panose="020B0604020202020204" pitchFamily="34" charset="0"/>
              <a:buChar char="•"/>
            </a:pPr>
            <a:r>
              <a:rPr lang="en-US" sz="1200" dirty="0"/>
              <a:t>This video shows the impact of plants on preventing soil erosion: </a:t>
            </a:r>
            <a:r>
              <a:rPr lang="en-US" sz="1200" b="1" dirty="0"/>
              <a:t>https://www.youtube.com/watch?v=im4HVXMGI68</a:t>
            </a:r>
          </a:p>
          <a:p>
            <a:pPr marL="171450" indent="-171450">
              <a:lnSpc>
                <a:spcPct val="125000"/>
              </a:lnSpc>
              <a:spcBef>
                <a:spcPts val="2400"/>
              </a:spcBef>
              <a:buFont typeface="Arial" panose="020B0604020202020204" pitchFamily="34" charset="0"/>
              <a:buChar char="•"/>
            </a:pPr>
            <a:r>
              <a:rPr lang="en-US" sz="1200" dirty="0"/>
              <a:t>Many farmers help prevent erosion by planting cover crops, such as radishes, clover, or winter wheat. They help keep wind off the soil and their roots help hold the soil together while they absorb water.</a:t>
            </a:r>
          </a:p>
        </p:txBody>
      </p:sp>
      <p:sp>
        <p:nvSpPr>
          <p:cNvPr id="4" name="Slide Number Placeholder 3"/>
          <p:cNvSpPr>
            <a:spLocks noGrp="1"/>
          </p:cNvSpPr>
          <p:nvPr>
            <p:ph type="sldNum" sz="quarter" idx="5"/>
          </p:nvPr>
        </p:nvSpPr>
        <p:spPr/>
        <p:txBody>
          <a:bodyPr/>
          <a:lstStyle/>
          <a:p>
            <a:fld id="{A1152B4D-80B6-452C-A7D7-277FD7B18C08}" type="slidenum">
              <a:rPr lang="en-CA" smtClean="0"/>
              <a:t>19</a:t>
            </a:fld>
            <a:endParaRPr lang="en-CA"/>
          </a:p>
        </p:txBody>
      </p:sp>
    </p:spTree>
    <p:extLst>
      <p:ext uri="{BB962C8B-B14F-4D97-AF65-F5344CB8AC3E}">
        <p14:creationId xmlns:p14="http://schemas.microsoft.com/office/powerpoint/2010/main" val="298890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marL="171450" indent="-171450">
              <a:lnSpc>
                <a:spcPct val="100000"/>
              </a:lnSpc>
              <a:spcBef>
                <a:spcPts val="2400"/>
              </a:spcBef>
              <a:buFont typeface="Arial" panose="020B0604020202020204" pitchFamily="34" charset="0"/>
              <a:buChar char="•"/>
            </a:pPr>
            <a:r>
              <a:rPr lang="en-US" dirty="0"/>
              <a:t>Understand the importance of soil and soil health.</a:t>
            </a:r>
          </a:p>
          <a:p>
            <a:pPr marL="171450" indent="-171450">
              <a:lnSpc>
                <a:spcPct val="100000"/>
              </a:lnSpc>
              <a:spcBef>
                <a:spcPts val="2400"/>
              </a:spcBef>
              <a:buFont typeface="Arial" panose="020B0604020202020204" pitchFamily="34" charset="0"/>
              <a:buChar char="•"/>
            </a:pPr>
            <a:r>
              <a:rPr lang="en-US" dirty="0"/>
              <a:t>Understand soil composition.</a:t>
            </a:r>
          </a:p>
          <a:p>
            <a:pPr marL="171450" indent="-171450">
              <a:lnSpc>
                <a:spcPct val="100000"/>
              </a:lnSpc>
              <a:spcBef>
                <a:spcPts val="2400"/>
              </a:spcBef>
              <a:buFont typeface="Arial" panose="020B0604020202020204" pitchFamily="34" charset="0"/>
              <a:buChar char="•"/>
            </a:pPr>
            <a:r>
              <a:rPr lang="en-US" dirty="0"/>
              <a:t>Assess human impact on soils, ways we can improve the quality of soils, and how farmers protect and maintain soil health.</a:t>
            </a:r>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Nutrients</a:t>
            </a:r>
          </a:p>
          <a:p>
            <a:pPr marL="171450" indent="-171450">
              <a:lnSpc>
                <a:spcPct val="125000"/>
              </a:lnSpc>
              <a:spcBef>
                <a:spcPts val="2400"/>
              </a:spcBef>
              <a:buFont typeface="Arial" panose="020B0604020202020204" pitchFamily="34" charset="0"/>
              <a:buChar char="•"/>
            </a:pPr>
            <a:r>
              <a:rPr lang="en-US" sz="1200" dirty="0"/>
              <a:t>Different crops need different nutrients to grow. </a:t>
            </a:r>
          </a:p>
          <a:p>
            <a:pPr marL="171450" indent="-171450">
              <a:lnSpc>
                <a:spcPct val="125000"/>
              </a:lnSpc>
              <a:spcBef>
                <a:spcPts val="2400"/>
              </a:spcBef>
              <a:buFont typeface="Arial" panose="020B0604020202020204" pitchFamily="34" charset="0"/>
              <a:buChar char="•"/>
            </a:pPr>
            <a:r>
              <a:rPr lang="en-US" sz="1200" dirty="0"/>
              <a:t>As plants grow, they use the nutrients in the soil. If the same plants always grow in one spot, they will use up all the nutrients that type of plant needs and eventually, that type of plant cannot grow there anymore. Farmers have to make sure the nutrients the plants use are put back into the soil for the next crop. </a:t>
            </a:r>
          </a:p>
          <a:p>
            <a:pPr marL="171450" indent="-171450">
              <a:lnSpc>
                <a:spcPct val="125000"/>
              </a:lnSpc>
              <a:spcBef>
                <a:spcPts val="2400"/>
              </a:spcBef>
              <a:buFont typeface="Arial" panose="020B0604020202020204" pitchFamily="34" charset="0"/>
              <a:buChar char="•"/>
            </a:pPr>
            <a:r>
              <a:rPr lang="en-US" sz="1200" dirty="0"/>
              <a:t>Farmers apply fertilizers to their soil to put back the nutrients the plants have used. Farmers make sure they use only the amount necessary to help the soil and prevent excess fertilizer getting into waterways.</a:t>
            </a:r>
          </a:p>
          <a:p>
            <a:pPr marL="171450" indent="-171450">
              <a:lnSpc>
                <a:spcPct val="125000"/>
              </a:lnSpc>
              <a:spcBef>
                <a:spcPts val="2400"/>
              </a:spcBef>
              <a:buFont typeface="Arial" panose="020B0604020202020204" pitchFamily="34" charset="0"/>
              <a:buChar char="•"/>
            </a:pPr>
            <a:r>
              <a:rPr lang="en-US" sz="1200" dirty="0"/>
              <a:t>Fertilizer can be animal waste like manure or a blend of nutrients like nitrogen, phosphorus, or potassium, which are essential minerals found naturally in soil. </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20</a:t>
            </a:fld>
            <a:endParaRPr lang="en-CA"/>
          </a:p>
        </p:txBody>
      </p:sp>
    </p:spTree>
    <p:extLst>
      <p:ext uri="{BB962C8B-B14F-4D97-AF65-F5344CB8AC3E}">
        <p14:creationId xmlns:p14="http://schemas.microsoft.com/office/powerpoint/2010/main" val="103274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Investigating Soil Nutrition</a:t>
            </a:r>
          </a:p>
          <a:p>
            <a:pPr marL="171450" indent="-171450">
              <a:lnSpc>
                <a:spcPct val="125000"/>
              </a:lnSpc>
              <a:spcBef>
                <a:spcPts val="2400"/>
              </a:spcBef>
              <a:buFont typeface="Arial" panose="020B0604020202020204" pitchFamily="34" charset="0"/>
              <a:buChar char="•"/>
            </a:pPr>
            <a:r>
              <a:rPr lang="en-US" sz="1200" dirty="0"/>
              <a:t>Students could conduct an investigation at this stage to determine the effect of fertilizer on plant growth by growing three plants from seeds, giving each one a different amount of fertilizer and observing differences in how the plants grow.</a:t>
            </a:r>
          </a:p>
          <a:p>
            <a:pPr marL="171450" indent="-171450">
              <a:lnSpc>
                <a:spcPct val="125000"/>
              </a:lnSpc>
              <a:spcBef>
                <a:spcPts val="2400"/>
              </a:spcBef>
              <a:buFont typeface="Arial" panose="020B0604020202020204" pitchFamily="34" charset="0"/>
              <a:buChar char="•"/>
            </a:pPr>
            <a:r>
              <a:rPr lang="en-US" sz="1200" dirty="0"/>
              <a:t>First, recap the concept of fair testing and remind the children that all variables (e.g., how much water or location in the classroom) must be kept the same. The only thing they should change is the amount of fertilizer they give each plant.</a:t>
            </a:r>
          </a:p>
          <a:p>
            <a:pPr marL="171450" indent="-171450">
              <a:lnSpc>
                <a:spcPct val="125000"/>
              </a:lnSpc>
              <a:spcBef>
                <a:spcPts val="2400"/>
              </a:spcBef>
              <a:buFont typeface="Arial" panose="020B0604020202020204" pitchFamily="34" charset="0"/>
              <a:buChar char="•"/>
            </a:pPr>
            <a:r>
              <a:rPr lang="en-US" sz="1200" dirty="0"/>
              <a:t>Students should choose which variables they measure (i.e., some may focus on speed of growth, the plants’ heights, or number of leaves.)</a:t>
            </a:r>
          </a:p>
          <a:p>
            <a:pPr marL="171450" indent="-171450">
              <a:lnSpc>
                <a:spcPct val="125000"/>
              </a:lnSpc>
              <a:spcBef>
                <a:spcPts val="2400"/>
              </a:spcBef>
              <a:buFont typeface="Arial" panose="020B0604020202020204" pitchFamily="34" charset="0"/>
              <a:buChar char="•"/>
            </a:pPr>
            <a:r>
              <a:rPr lang="en-US" sz="1200" dirty="0"/>
              <a:t>Different groups could grow different seeds to investigate to produce a range of results within the class.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21</a:t>
            </a:fld>
            <a:endParaRPr lang="en-CA"/>
          </a:p>
        </p:txBody>
      </p:sp>
    </p:spTree>
    <p:extLst>
      <p:ext uri="{BB962C8B-B14F-4D97-AF65-F5344CB8AC3E}">
        <p14:creationId xmlns:p14="http://schemas.microsoft.com/office/powerpoint/2010/main" val="1416757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Making a Fair Test</a:t>
            </a:r>
          </a:p>
          <a:p>
            <a:pPr marL="171450" indent="-171450">
              <a:lnSpc>
                <a:spcPct val="125000"/>
              </a:lnSpc>
              <a:spcBef>
                <a:spcPts val="2400"/>
              </a:spcBef>
              <a:buFont typeface="Arial" panose="020B0604020202020204" pitchFamily="34" charset="0"/>
              <a:buChar char="•"/>
            </a:pPr>
            <a:r>
              <a:rPr lang="en-US" sz="1200" dirty="0"/>
              <a:t>Students could conduct an investigation at this stage to determine the effect of fertilizer on plant growth by growing three plants from seeds, giving each one a different amount of fertilizer and observing differences in how the plants grow.</a:t>
            </a:r>
          </a:p>
          <a:p>
            <a:pPr marL="171450" indent="-171450">
              <a:lnSpc>
                <a:spcPct val="125000"/>
              </a:lnSpc>
              <a:spcBef>
                <a:spcPts val="2400"/>
              </a:spcBef>
              <a:buFont typeface="Arial" panose="020B0604020202020204" pitchFamily="34" charset="0"/>
              <a:buChar char="•"/>
            </a:pPr>
            <a:r>
              <a:rPr lang="en-US" sz="1200" dirty="0"/>
              <a:t>First, recap the concept of fair testing and remind the children that all variables (e.g., how much water or location in the classroom) must be kept the same. The only thing they should change is the amount of fertilizer they give each plant.</a:t>
            </a:r>
          </a:p>
          <a:p>
            <a:pPr marL="171450" indent="-171450">
              <a:lnSpc>
                <a:spcPct val="125000"/>
              </a:lnSpc>
              <a:spcBef>
                <a:spcPts val="2400"/>
              </a:spcBef>
              <a:buFont typeface="Arial" panose="020B0604020202020204" pitchFamily="34" charset="0"/>
              <a:buChar char="•"/>
            </a:pPr>
            <a:r>
              <a:rPr lang="en-US" sz="1200" dirty="0"/>
              <a:t>Students should choose which variables they measure (i.e., some may focus on speed of growth, the plants’ heights, or number of leaves.)</a:t>
            </a:r>
          </a:p>
          <a:p>
            <a:pPr marL="171450" indent="-171450">
              <a:lnSpc>
                <a:spcPct val="125000"/>
              </a:lnSpc>
              <a:spcBef>
                <a:spcPts val="2400"/>
              </a:spcBef>
              <a:buFont typeface="Arial" panose="020B0604020202020204" pitchFamily="34" charset="0"/>
              <a:buChar char="•"/>
            </a:pPr>
            <a:r>
              <a:rPr lang="en-US" sz="1200" dirty="0"/>
              <a:t>Different groups could grow different seeds to investigate to produce a range of results within the class.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22</a:t>
            </a:fld>
            <a:endParaRPr lang="en-CA"/>
          </a:p>
        </p:txBody>
      </p:sp>
    </p:spTree>
    <p:extLst>
      <p:ext uri="{BB962C8B-B14F-4D97-AF65-F5344CB8AC3E}">
        <p14:creationId xmlns:p14="http://schemas.microsoft.com/office/powerpoint/2010/main" val="284993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Measuring the Plants’ Growth</a:t>
            </a:r>
            <a:endParaRPr lang="en-US" sz="1200" b="1" dirty="0">
              <a:solidFill>
                <a:schemeClr val="tx1"/>
              </a:solidFill>
            </a:endParaRPr>
          </a:p>
          <a:p>
            <a:pPr marL="171450" indent="-171450">
              <a:lnSpc>
                <a:spcPct val="125000"/>
              </a:lnSpc>
              <a:spcBef>
                <a:spcPts val="2400"/>
              </a:spcBef>
              <a:buFont typeface="Arial" panose="020B0604020202020204" pitchFamily="34" charset="0"/>
              <a:buChar char="•"/>
            </a:pPr>
            <a:r>
              <a:rPr lang="en-US" sz="1200" dirty="0"/>
              <a:t>Students could conduct an investigation at this stage to determine the effect of fertilizer on plant growth by growing three plants from seeds, giving each one a different amount of fertilizer and observing differences in how the plants grow.</a:t>
            </a:r>
          </a:p>
          <a:p>
            <a:pPr marL="171450" indent="-171450">
              <a:lnSpc>
                <a:spcPct val="125000"/>
              </a:lnSpc>
              <a:spcBef>
                <a:spcPts val="2400"/>
              </a:spcBef>
              <a:buFont typeface="Arial" panose="020B0604020202020204" pitchFamily="34" charset="0"/>
              <a:buChar char="•"/>
            </a:pPr>
            <a:r>
              <a:rPr lang="en-US" sz="1200" dirty="0"/>
              <a:t>First, recap the concept of fair testing and remind the children that all variables (e.g., how much water or location in the classroom) must be kept the same. The only thing they should change is the amount of fertilizer they give each plant.</a:t>
            </a:r>
          </a:p>
          <a:p>
            <a:pPr marL="171450" indent="-171450">
              <a:lnSpc>
                <a:spcPct val="125000"/>
              </a:lnSpc>
              <a:spcBef>
                <a:spcPts val="2400"/>
              </a:spcBef>
              <a:buFont typeface="Arial" panose="020B0604020202020204" pitchFamily="34" charset="0"/>
              <a:buChar char="•"/>
            </a:pPr>
            <a:r>
              <a:rPr lang="en-US" sz="1200" dirty="0"/>
              <a:t>Students should choose which variables they measure (i.e., some may focus on speed of growth, the plants’ heights, or number of leaves.)</a:t>
            </a:r>
          </a:p>
          <a:p>
            <a:pPr marL="171450" indent="-171450">
              <a:lnSpc>
                <a:spcPct val="125000"/>
              </a:lnSpc>
              <a:spcBef>
                <a:spcPts val="2400"/>
              </a:spcBef>
              <a:buFont typeface="Arial" panose="020B0604020202020204" pitchFamily="34" charset="0"/>
              <a:buChar char="•"/>
            </a:pPr>
            <a:r>
              <a:rPr lang="en-US" sz="1200" dirty="0"/>
              <a:t>Different groups could grow different seeds to investigate to produce a range of results within the class.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23</a:t>
            </a:fld>
            <a:endParaRPr lang="en-CA"/>
          </a:p>
        </p:txBody>
      </p:sp>
    </p:spTree>
    <p:extLst>
      <p:ext uri="{BB962C8B-B14F-4D97-AF65-F5344CB8AC3E}">
        <p14:creationId xmlns:p14="http://schemas.microsoft.com/office/powerpoint/2010/main" val="2818510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Investigating Soil Biodiversity</a:t>
            </a:r>
          </a:p>
          <a:p>
            <a:pPr marL="171450" indent="-171450">
              <a:lnSpc>
                <a:spcPct val="125000"/>
              </a:lnSpc>
              <a:spcBef>
                <a:spcPts val="2400"/>
              </a:spcBef>
              <a:buFont typeface="Arial" panose="020B0604020202020204" pitchFamily="34" charset="0"/>
              <a:buChar char="•"/>
            </a:pPr>
            <a:r>
              <a:rPr lang="en-US" sz="1200" dirty="0"/>
              <a:t>A final investigation for students is a worm survey.</a:t>
            </a:r>
          </a:p>
          <a:p>
            <a:pPr marL="171450" indent="-171450">
              <a:lnSpc>
                <a:spcPct val="125000"/>
              </a:lnSpc>
              <a:spcBef>
                <a:spcPts val="2400"/>
              </a:spcBef>
              <a:buFont typeface="Arial" panose="020B0604020202020204" pitchFamily="34" charset="0"/>
              <a:buChar char="•"/>
            </a:pPr>
            <a:r>
              <a:rPr lang="en-US" sz="1200" dirty="0"/>
              <a:t>The number of worms in a soil sample is an indication of soil health. Students could cut out two equally sized squares of earth from different places (school, home) and count the number of worms. </a:t>
            </a:r>
          </a:p>
          <a:p>
            <a:pPr marL="171450" indent="-171450">
              <a:lnSpc>
                <a:spcPct val="125000"/>
              </a:lnSpc>
              <a:spcBef>
                <a:spcPts val="2400"/>
              </a:spcBef>
              <a:buFont typeface="Arial" panose="020B0604020202020204" pitchFamily="34" charset="0"/>
              <a:buChar char="•"/>
            </a:pPr>
            <a:r>
              <a:rPr lang="en-US" sz="1200" dirty="0"/>
              <a:t>Each group could display their worm counts on a bar graph.</a:t>
            </a:r>
          </a:p>
        </p:txBody>
      </p:sp>
      <p:sp>
        <p:nvSpPr>
          <p:cNvPr id="4" name="Slide Number Placeholder 3"/>
          <p:cNvSpPr>
            <a:spLocks noGrp="1"/>
          </p:cNvSpPr>
          <p:nvPr>
            <p:ph type="sldNum" sz="quarter" idx="5"/>
          </p:nvPr>
        </p:nvSpPr>
        <p:spPr/>
        <p:txBody>
          <a:bodyPr/>
          <a:lstStyle/>
          <a:p>
            <a:fld id="{A1152B4D-80B6-452C-A7D7-277FD7B18C08}" type="slidenum">
              <a:rPr lang="en-CA" smtClean="0"/>
              <a:t>24</a:t>
            </a:fld>
            <a:endParaRPr lang="en-CA"/>
          </a:p>
        </p:txBody>
      </p:sp>
    </p:spTree>
    <p:extLst>
      <p:ext uri="{BB962C8B-B14F-4D97-AF65-F5344CB8AC3E}">
        <p14:creationId xmlns:p14="http://schemas.microsoft.com/office/powerpoint/2010/main" val="329480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Composting</a:t>
            </a:r>
          </a:p>
          <a:p>
            <a:pPr marL="0" indent="0">
              <a:lnSpc>
                <a:spcPct val="125000"/>
              </a:lnSpc>
              <a:spcBef>
                <a:spcPts val="2400"/>
              </a:spcBef>
              <a:buFont typeface="Arial" panose="020B0604020202020204" pitchFamily="34" charset="0"/>
              <a:buNone/>
            </a:pPr>
            <a:r>
              <a:rPr lang="en-US" sz="1200" dirty="0"/>
              <a:t>Alternative/extension activities could include:</a:t>
            </a:r>
          </a:p>
          <a:p>
            <a:pPr marL="171450" indent="-171450">
              <a:lnSpc>
                <a:spcPct val="125000"/>
              </a:lnSpc>
              <a:spcBef>
                <a:spcPts val="2400"/>
              </a:spcBef>
              <a:buFont typeface="Arial" panose="020B0604020202020204" pitchFamily="34" charset="0"/>
              <a:buChar char="•"/>
            </a:pPr>
            <a:r>
              <a:rPr lang="en-US" sz="1200" dirty="0"/>
              <a:t>Making a mini composter using a 2 L bottle containing soil and organic waste and leaving it in direct sunlight for 8 weeks.</a:t>
            </a:r>
          </a:p>
          <a:p>
            <a:pPr marL="171450" indent="-171450">
              <a:lnSpc>
                <a:spcPct val="125000"/>
              </a:lnSpc>
              <a:spcBef>
                <a:spcPts val="2400"/>
              </a:spcBef>
              <a:buFont typeface="Arial" panose="020B0604020202020204" pitchFamily="34" charset="0"/>
              <a:buChar char="•"/>
            </a:pPr>
            <a:r>
              <a:rPr lang="en-US" sz="1200" dirty="0"/>
              <a:t>Investigate the benefits of composting and design a poster about why it is important to your city and the food you eat.</a:t>
            </a:r>
          </a:p>
        </p:txBody>
      </p:sp>
      <p:sp>
        <p:nvSpPr>
          <p:cNvPr id="4" name="Slide Number Placeholder 3"/>
          <p:cNvSpPr>
            <a:spLocks noGrp="1"/>
          </p:cNvSpPr>
          <p:nvPr>
            <p:ph type="sldNum" sz="quarter" idx="5"/>
          </p:nvPr>
        </p:nvSpPr>
        <p:spPr/>
        <p:txBody>
          <a:bodyPr/>
          <a:lstStyle/>
          <a:p>
            <a:fld id="{A1152B4D-80B6-452C-A7D7-277FD7B18C08}" type="slidenum">
              <a:rPr lang="en-CA" smtClean="0"/>
              <a:t>25</a:t>
            </a:fld>
            <a:endParaRPr lang="en-CA"/>
          </a:p>
        </p:txBody>
      </p:sp>
    </p:spTree>
    <p:extLst>
      <p:ext uri="{BB962C8B-B14F-4D97-AF65-F5344CB8AC3E}">
        <p14:creationId xmlns:p14="http://schemas.microsoft.com/office/powerpoint/2010/main" val="213725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Let’s Recap What we Have Learned in the Last Session</a:t>
            </a:r>
          </a:p>
          <a:p>
            <a:pPr marL="171450" indent="-171450">
              <a:lnSpc>
                <a:spcPct val="125000"/>
              </a:lnSpc>
              <a:spcBef>
                <a:spcPts val="1600"/>
              </a:spcBef>
              <a:buFont typeface="Arial" panose="020B0604020202020204" pitchFamily="34" charset="0"/>
              <a:buChar char="•"/>
            </a:pPr>
            <a:r>
              <a:rPr lang="en-US" sz="1200" dirty="0"/>
              <a:t>Revisit the conditions plants need to grow and be healthy from stage 3.</a:t>
            </a:r>
          </a:p>
          <a:p>
            <a:pPr marL="171450" indent="-171450">
              <a:lnSpc>
                <a:spcPct val="125000"/>
              </a:lnSpc>
              <a:spcBef>
                <a:spcPts val="1600"/>
              </a:spcBef>
              <a:buFont typeface="Arial" panose="020B0604020202020204" pitchFamily="34" charset="0"/>
              <a:buChar char="•"/>
            </a:pPr>
            <a:r>
              <a:rPr lang="en-US" sz="1200" dirty="0"/>
              <a:t>Take students outside to collect their own soil samples from various locations on the school property (works well in dixie cups).  Or, hand out pre-collected samples.</a:t>
            </a:r>
          </a:p>
          <a:p>
            <a:pPr marL="171450" indent="-171450">
              <a:lnSpc>
                <a:spcPct val="125000"/>
              </a:lnSpc>
              <a:spcBef>
                <a:spcPts val="1600"/>
              </a:spcBef>
              <a:buFont typeface="Arial" panose="020B0604020202020204" pitchFamily="34" charset="0"/>
              <a:buChar char="•"/>
            </a:pPr>
            <a:r>
              <a:rPr lang="en-US" sz="1200" dirty="0"/>
              <a:t>Let students examine soil samples and discuss similarities and differences.  Use the Types of Soil in Ontario sheet to identify their soil samples.</a:t>
            </a:r>
          </a:p>
          <a:p>
            <a:pPr marL="171450" indent="-171450">
              <a:lnSpc>
                <a:spcPct val="125000"/>
              </a:lnSpc>
              <a:spcBef>
                <a:spcPts val="1600"/>
              </a:spcBef>
              <a:buFont typeface="Arial" panose="020B0604020202020204" pitchFamily="34" charset="0"/>
              <a:buChar char="•"/>
            </a:pPr>
            <a:r>
              <a:rPr lang="en-US" sz="1200" dirty="0"/>
              <a:t>Based on this exploration, ask students to discuss what they think soil is.  What types of soil make up your school grounds?  Take feedback.</a:t>
            </a:r>
          </a:p>
          <a:p>
            <a:pPr marL="171450" indent="-171450">
              <a:lnSpc>
                <a:spcPct val="125000"/>
              </a:lnSpc>
              <a:spcBef>
                <a:spcPts val="1600"/>
              </a:spcBef>
              <a:buFont typeface="Arial" panose="020B0604020202020204" pitchFamily="34" charset="0"/>
              <a:buChar char="•"/>
            </a:pPr>
            <a:r>
              <a:rPr lang="en-US" sz="1200" dirty="0"/>
              <a:t>Watch the video to learn about soil: https://www.youtube.com/watch?v=if29mjcd5bc</a:t>
            </a:r>
          </a:p>
          <a:p>
            <a:pPr marL="171450" indent="-171450">
              <a:lnSpc>
                <a:spcPct val="125000"/>
              </a:lnSpc>
              <a:spcBef>
                <a:spcPts val="1600"/>
              </a:spcBef>
              <a:buFont typeface="Arial" panose="020B0604020202020204" pitchFamily="34" charset="0"/>
              <a:buChar char="•"/>
            </a:pPr>
            <a:r>
              <a:rPr lang="en-US" sz="1200" dirty="0"/>
              <a:t>Soil is made up of minerals from broken-down rocks, air containing gases such as carbon dioxide and oxygen, water, and organic matter from decaying plants and animals. </a:t>
            </a:r>
          </a:p>
          <a:p>
            <a:pPr marL="171450" indent="-171450">
              <a:lnSpc>
                <a:spcPct val="125000"/>
              </a:lnSpc>
              <a:spcBef>
                <a:spcPts val="1600"/>
              </a:spcBef>
              <a:buFont typeface="Arial" panose="020B0604020202020204" pitchFamily="34" charset="0"/>
              <a:buChar char="•"/>
            </a:pPr>
            <a:r>
              <a:rPr lang="en-US" sz="1200" dirty="0"/>
              <a:t>The well-being of all plants and land-based animals depends on the complex processes that take place in soil. To grow healthy crops, you need healthy soil. What do we mean by that? </a:t>
            </a:r>
          </a:p>
          <a:p>
            <a:pPr marL="171450" indent="-171450">
              <a:lnSpc>
                <a:spcPct val="125000"/>
              </a:lnSpc>
              <a:spcBef>
                <a:spcPts val="1600"/>
              </a:spcBef>
              <a:buFont typeface="Arial" panose="020B0604020202020204" pitchFamily="34" charset="0"/>
              <a:buChar char="•"/>
            </a:pPr>
            <a:r>
              <a:rPr lang="en-US" sz="1200" dirty="0"/>
              <a:t>Healthy soil has high soil biodiversity, which means the number of living things or organisms in it, such as earthworms, insects, microbes, and plant roots. They all contribute toward the ecosystem in the soil. Did you know soil is home to a quarter of our planet’s biodiversity? It is one of nature’s most complex ecosystems and one of the most diverse habitats on earth; just one teaspoon of healthy soil can contain more living organisms than there are people living on earth! </a:t>
            </a: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214554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Types of Soil</a:t>
            </a:r>
          </a:p>
          <a:p>
            <a:pPr marL="171450" indent="-171450">
              <a:lnSpc>
                <a:spcPct val="125000"/>
              </a:lnSpc>
              <a:spcBef>
                <a:spcPts val="1600"/>
              </a:spcBef>
              <a:buFont typeface="Arial" panose="020B0604020202020204" pitchFamily="34" charset="0"/>
              <a:buChar char="•"/>
            </a:pPr>
            <a:r>
              <a:rPr lang="en-US" sz="1200" dirty="0"/>
              <a:t>Take students outside to collect their own soil samples from various locations on the school property (works well in dixie cups).  Or, hand out pre-collected samples.</a:t>
            </a:r>
          </a:p>
          <a:p>
            <a:pPr marL="171450" indent="-171450">
              <a:lnSpc>
                <a:spcPct val="125000"/>
              </a:lnSpc>
              <a:spcBef>
                <a:spcPts val="1600"/>
              </a:spcBef>
              <a:buFont typeface="Arial" panose="020B0604020202020204" pitchFamily="34" charset="0"/>
              <a:buChar char="•"/>
            </a:pPr>
            <a:r>
              <a:rPr lang="en-US" sz="1200" dirty="0"/>
              <a:t>Let students examine soil samples and discuss similarities and differences.  Use the Types of Soil in Ontario sheet to identify their soil samples.</a:t>
            </a:r>
          </a:p>
          <a:p>
            <a:pPr marL="171450" indent="-171450">
              <a:lnSpc>
                <a:spcPct val="125000"/>
              </a:lnSpc>
              <a:spcBef>
                <a:spcPts val="1600"/>
              </a:spcBef>
              <a:buFont typeface="Arial" panose="020B0604020202020204" pitchFamily="34" charset="0"/>
              <a:buChar char="•"/>
            </a:pPr>
            <a:r>
              <a:rPr lang="en-US" sz="1200" dirty="0"/>
              <a:t>Based on this exploration, ask students to discuss what they think soil is.  What types of soil make up your school grounds?  Take feedback.</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What is Soil?</a:t>
            </a:r>
          </a:p>
          <a:p>
            <a:pPr marL="171450" indent="-171450">
              <a:lnSpc>
                <a:spcPct val="125000"/>
              </a:lnSpc>
              <a:spcBef>
                <a:spcPts val="1600"/>
              </a:spcBef>
              <a:buFont typeface="Arial" panose="020B0604020202020204" pitchFamily="34" charset="0"/>
              <a:buChar char="•"/>
            </a:pPr>
            <a:r>
              <a:rPr lang="en-US" sz="1200" dirty="0"/>
              <a:t>Watch the video to learn about soil: </a:t>
            </a:r>
            <a:r>
              <a:rPr lang="en-US" sz="1200" b="1" dirty="0"/>
              <a:t>https://www.youtube.com/watch?v=if29mjcd5bc</a:t>
            </a:r>
          </a:p>
          <a:p>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338531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What is Soil?</a:t>
            </a:r>
          </a:p>
          <a:p>
            <a:pPr marL="171450" indent="-171450">
              <a:lnSpc>
                <a:spcPct val="125000"/>
              </a:lnSpc>
              <a:spcBef>
                <a:spcPts val="1600"/>
              </a:spcBef>
              <a:buFont typeface="Arial" panose="020B0604020202020204" pitchFamily="34" charset="0"/>
              <a:buChar char="•"/>
            </a:pPr>
            <a:r>
              <a:rPr lang="en-US" sz="1200" dirty="0"/>
              <a:t>Soil is made up of minerals from broken-down rocks, air containing gases such as carbon dioxide and oxygen, water, and organic matter from decaying plants and animals. </a:t>
            </a:r>
          </a:p>
          <a:p>
            <a:pPr marL="171450" indent="-171450">
              <a:lnSpc>
                <a:spcPct val="125000"/>
              </a:lnSpc>
              <a:spcBef>
                <a:spcPts val="1600"/>
              </a:spcBef>
              <a:buFont typeface="Arial" panose="020B0604020202020204" pitchFamily="34" charset="0"/>
              <a:buChar char="•"/>
            </a:pPr>
            <a:r>
              <a:rPr lang="en-US" sz="1200" dirty="0"/>
              <a:t>The well-being of all plants and land-based animals depends on the complex processes that take place in soil. To grow healthy crops, you need healthy soil. What do we mean by that? </a:t>
            </a: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Healthy Soil</a:t>
            </a:r>
          </a:p>
          <a:p>
            <a:pPr marL="171450" indent="-171450">
              <a:lnSpc>
                <a:spcPct val="125000"/>
              </a:lnSpc>
              <a:spcBef>
                <a:spcPts val="1600"/>
              </a:spcBef>
              <a:buFont typeface="Arial" panose="020B0604020202020204" pitchFamily="34" charset="0"/>
              <a:buChar char="•"/>
            </a:pPr>
            <a:r>
              <a:rPr lang="en-US" sz="1200" dirty="0"/>
              <a:t>Healthy soil has high soil biodiversity, which means the number of living things or organisms in it, such as earthworms, insects, microbes, and plant roots. They all contribute toward the ecosystem in the soil. Did you know soil is home to a quarter of our planet’s biodiversity? It is one of nature’s most complex ecosystems and one of the most diverse habitats on earth; just one teaspoon of healthy soil can contain more living organisms than there are people living on earth! </a:t>
            </a:r>
          </a:p>
          <a:p>
            <a:pPr marL="171450" indent="-171450">
              <a:lnSpc>
                <a:spcPct val="125000"/>
              </a:lnSpc>
              <a:spcBef>
                <a:spcPts val="1600"/>
              </a:spcBef>
              <a:buFont typeface="Arial" panose="020B0604020202020204" pitchFamily="34" charset="0"/>
              <a:buChar char="•"/>
            </a:pPr>
            <a:r>
              <a:rPr lang="en-US" sz="1800" dirty="0">
                <a:solidFill>
                  <a:srgbClr val="000000"/>
                </a:solidFill>
                <a:latin typeface="Segoe UI" panose="020B0502040204020203" pitchFamily="34" charset="0"/>
              </a:rPr>
              <a:t>Did you know soil is home to a quarter of our planet’s biodiversity? It is one of nature’s most complex ecosystems and one of the most diverse habitats on earth; just one teaspoon of healthy soil can contain more living organisms than there are people living on earth! </a:t>
            </a:r>
            <a:endParaRPr lang="en-US" sz="1200" dirty="0"/>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198415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Soil and Farming</a:t>
            </a:r>
          </a:p>
          <a:p>
            <a:pPr marL="171450" indent="-171450">
              <a:lnSpc>
                <a:spcPct val="125000"/>
              </a:lnSpc>
              <a:spcBef>
                <a:spcPts val="2400"/>
              </a:spcBef>
              <a:buFont typeface="Arial" panose="020B0604020202020204" pitchFamily="34" charset="0"/>
              <a:buChar char="•"/>
            </a:pPr>
            <a:r>
              <a:rPr lang="en-US" sz="1200" dirty="0">
                <a:solidFill>
                  <a:schemeClr val="tx1"/>
                </a:solidFill>
              </a:rPr>
              <a:t>Farmers work hard to ensure their soils stay healthy and full of nutrients for their plants. </a:t>
            </a:r>
          </a:p>
          <a:p>
            <a:pPr marL="171450" indent="-171450">
              <a:lnSpc>
                <a:spcPct val="125000"/>
              </a:lnSpc>
              <a:spcBef>
                <a:spcPts val="2400"/>
              </a:spcBef>
              <a:buFont typeface="Arial" panose="020B0604020202020204" pitchFamily="34" charset="0"/>
              <a:buChar char="•"/>
            </a:pPr>
            <a:r>
              <a:rPr lang="en-US" sz="1200" dirty="0">
                <a:solidFill>
                  <a:schemeClr val="tx1"/>
                </a:solidFill>
              </a:rPr>
              <a:t>However, they face some challenges when looking after their soil.</a:t>
            </a: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367898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What is Compacted Soil?</a:t>
            </a:r>
          </a:p>
          <a:p>
            <a:pPr marL="171450" indent="-171450">
              <a:lnSpc>
                <a:spcPct val="125000"/>
              </a:lnSpc>
              <a:spcBef>
                <a:spcPts val="1200"/>
              </a:spcBef>
              <a:buFont typeface="Arial" panose="020B0604020202020204" pitchFamily="34" charset="0"/>
              <a:buChar char="•"/>
            </a:pPr>
            <a:r>
              <a:rPr lang="en-US" sz="1200" dirty="0"/>
              <a:t>Soil is compacted when something presses down on it and soil particles are pushed together, which can make it more difficult for water to drain through the soil, roots to grow through the soil, and even seedlings to emerge from the soil. It can increase the risk of flooding, water erosion, and unnecessary soil movement. </a:t>
            </a: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2074885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G3S06</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youtube.com/watch?v=K-FvYZv785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youtube.com/watch?v=fW7UVHz9QY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youtube.com/watch?v=im4HVXMGI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f29mjcd5b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5 – Soil in the Environment</a:t>
            </a:r>
            <a:endParaRPr lang="en-CA" dirty="0"/>
          </a:p>
        </p:txBody>
      </p:sp>
      <p:sp>
        <p:nvSpPr>
          <p:cNvPr id="4" name="Content Placeholder 2">
            <a:extLst>
              <a:ext uri="{FF2B5EF4-FFF2-40B4-BE49-F238E27FC236}">
                <a16:creationId xmlns:a16="http://schemas.microsoft.com/office/drawing/2014/main" id="{AB7AD746-367F-BE5F-ED6A-77A7789FC1F2}"/>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a:xfrm>
            <a:off x="980388" y="556184"/>
            <a:ext cx="6252925" cy="778208"/>
          </a:xfrm>
        </p:spPr>
        <p:txBody>
          <a:bodyPr/>
          <a:lstStyle/>
          <a:p>
            <a:r>
              <a:rPr lang="en-US" dirty="0"/>
              <a:t>What Causes it?</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a:xfrm>
            <a:off x="980388" y="1343735"/>
            <a:ext cx="7592112" cy="4736554"/>
          </a:xfrm>
        </p:spPr>
        <p:txBody>
          <a:bodyPr/>
          <a:lstStyle/>
          <a:p>
            <a:pPr>
              <a:lnSpc>
                <a:spcPct val="125000"/>
              </a:lnSpc>
              <a:spcBef>
                <a:spcPts val="1600"/>
              </a:spcBef>
            </a:pPr>
            <a:r>
              <a:rPr lang="en-US" sz="2400" dirty="0"/>
              <a:t>Heavy rainfall can be harmful to soil. Each drop is like a tiny hammer, making a hole in the soil.</a:t>
            </a:r>
          </a:p>
          <a:p>
            <a:pPr>
              <a:lnSpc>
                <a:spcPct val="125000"/>
              </a:lnSpc>
              <a:spcBef>
                <a:spcPts val="1600"/>
              </a:spcBef>
            </a:pPr>
            <a:r>
              <a:rPr lang="en-US" sz="2400" dirty="0"/>
              <a:t>Driving on soil, especially with heavy vehicles, can leave deep marks. Even walking on soil a lot can compact it. You may have seen a path worn in a field or yard; that is compacted soil. </a:t>
            </a:r>
          </a:p>
          <a:p>
            <a:pPr>
              <a:lnSpc>
                <a:spcPct val="125000"/>
              </a:lnSpc>
              <a:spcBef>
                <a:spcPts val="1600"/>
              </a:spcBef>
            </a:pPr>
            <a:r>
              <a:rPr lang="en-US" sz="2400" dirty="0"/>
              <a:t>Growing the same crop year after year can hurt the soil. Plant roots help hold the soil together while they absorb water and nutrients. </a:t>
            </a:r>
            <a:endParaRPr lang="en-CA" dirty="0"/>
          </a:p>
        </p:txBody>
      </p:sp>
    </p:spTree>
    <p:extLst>
      <p:ext uri="{BB962C8B-B14F-4D97-AF65-F5344CB8AC3E}">
        <p14:creationId xmlns:p14="http://schemas.microsoft.com/office/powerpoint/2010/main" val="198558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How are Farmers Helping?</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a:xfrm>
            <a:off x="736977" y="1343735"/>
            <a:ext cx="7888406" cy="4736554"/>
          </a:xfrm>
        </p:spPr>
        <p:txBody>
          <a:bodyPr/>
          <a:lstStyle/>
          <a:p>
            <a:pPr>
              <a:lnSpc>
                <a:spcPct val="125000"/>
              </a:lnSpc>
              <a:spcBef>
                <a:spcPts val="800"/>
              </a:spcBef>
            </a:pPr>
            <a:r>
              <a:rPr lang="en-US" sz="2400" dirty="0"/>
              <a:t>Farmers are changing how they farm to reduce soil compaction. </a:t>
            </a:r>
          </a:p>
          <a:p>
            <a:pPr>
              <a:lnSpc>
                <a:spcPct val="125000"/>
              </a:lnSpc>
              <a:spcBef>
                <a:spcPts val="800"/>
              </a:spcBef>
            </a:pPr>
            <a:r>
              <a:rPr lang="en-US" sz="2400" dirty="0"/>
              <a:t>Planting cover crops helps to protect soil in winter.</a:t>
            </a:r>
          </a:p>
          <a:p>
            <a:pPr>
              <a:lnSpc>
                <a:spcPct val="125000"/>
              </a:lnSpc>
              <a:spcBef>
                <a:spcPts val="800"/>
              </a:spcBef>
            </a:pPr>
            <a:r>
              <a:rPr lang="en-US" sz="2400" dirty="0"/>
              <a:t>Farmers are finding ways to drive less on their fields. All together in Ontario, farmers save more than 170 million litres of fuel per year. That is like taking 122,000 cars off the road!</a:t>
            </a:r>
          </a:p>
          <a:p>
            <a:pPr>
              <a:lnSpc>
                <a:spcPct val="125000"/>
              </a:lnSpc>
              <a:spcBef>
                <a:spcPts val="800"/>
              </a:spcBef>
            </a:pPr>
            <a:r>
              <a:rPr lang="en-US" sz="2400" dirty="0"/>
              <a:t>Farming today uses a lot of technology, equipment that flies (really!) and inventing equipment that does not have big tires.</a:t>
            </a:r>
            <a:endParaRPr lang="en-CA" dirty="0"/>
          </a:p>
        </p:txBody>
      </p:sp>
    </p:spTree>
    <p:extLst>
      <p:ext uri="{BB962C8B-B14F-4D97-AF65-F5344CB8AC3E}">
        <p14:creationId xmlns:p14="http://schemas.microsoft.com/office/powerpoint/2010/main" val="415074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FF22-5106-A96B-6899-716345DBD063}"/>
              </a:ext>
            </a:extLst>
          </p:cNvPr>
          <p:cNvSpPr>
            <a:spLocks noGrp="1"/>
          </p:cNvSpPr>
          <p:nvPr>
            <p:ph type="title"/>
          </p:nvPr>
        </p:nvSpPr>
        <p:spPr/>
        <p:txBody>
          <a:bodyPr/>
          <a:lstStyle/>
          <a:p>
            <a:r>
              <a:rPr lang="en-US" dirty="0"/>
              <a:t>Innovative Technology</a:t>
            </a:r>
            <a:endParaRPr lang="en-CA" dirty="0"/>
          </a:p>
        </p:txBody>
      </p:sp>
      <p:sp>
        <p:nvSpPr>
          <p:cNvPr id="3" name="Content Placeholder 2">
            <a:extLst>
              <a:ext uri="{FF2B5EF4-FFF2-40B4-BE49-F238E27FC236}">
                <a16:creationId xmlns:a16="http://schemas.microsoft.com/office/drawing/2014/main" id="{9B1B4878-8B04-0BB5-ACEA-998FA65A4A0B}"/>
              </a:ext>
            </a:extLst>
          </p:cNvPr>
          <p:cNvSpPr>
            <a:spLocks noGrp="1"/>
          </p:cNvSpPr>
          <p:nvPr>
            <p:ph idx="1"/>
          </p:nvPr>
        </p:nvSpPr>
        <p:spPr/>
        <p:txBody>
          <a:bodyPr/>
          <a:lstStyle/>
          <a:p>
            <a:pPr marL="0" indent="0">
              <a:lnSpc>
                <a:spcPct val="106000"/>
              </a:lnSpc>
              <a:spcBef>
                <a:spcPts val="2400"/>
              </a:spcBef>
              <a:buClr>
                <a:schemeClr val="dk1"/>
              </a:buClr>
              <a:buSzPct val="100000"/>
              <a:buNone/>
            </a:pPr>
            <a:r>
              <a:rPr lang="en-US" dirty="0"/>
              <a:t>Technology and good ideas are helping farmers protect soil!</a:t>
            </a:r>
          </a:p>
          <a:p>
            <a:pPr marL="0" indent="0">
              <a:lnSpc>
                <a:spcPct val="106000"/>
              </a:lnSpc>
              <a:spcBef>
                <a:spcPts val="2400"/>
              </a:spcBef>
              <a:buClr>
                <a:schemeClr val="dk1"/>
              </a:buClr>
              <a:buSzPct val="100000"/>
              <a:buNone/>
            </a:pPr>
            <a:r>
              <a:rPr lang="en-US" dirty="0"/>
              <a:t>Using equipment differently can help. Tractors that have tracks instead of tires or that have less air in their tires do not press as hard on the soil.</a:t>
            </a:r>
            <a:endParaRPr lang="en-CA" dirty="0"/>
          </a:p>
        </p:txBody>
      </p:sp>
      <p:pic>
        <p:nvPicPr>
          <p:cNvPr id="6" name="Picture 5" descr="A picture containing text, electronics, display&#10;&#10;Description automatically generated">
            <a:extLst>
              <a:ext uri="{FF2B5EF4-FFF2-40B4-BE49-F238E27FC236}">
                <a16:creationId xmlns:a16="http://schemas.microsoft.com/office/drawing/2014/main" id="{98CC61A8-D084-DB87-D1E6-0BA3F770C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5295" y="3918630"/>
            <a:ext cx="2647771" cy="2036747"/>
          </a:xfrm>
          <a:prstGeom prst="rect">
            <a:avLst/>
          </a:prstGeom>
        </p:spPr>
      </p:pic>
      <p:pic>
        <p:nvPicPr>
          <p:cNvPr id="5" name="Picture 4" descr="A green toy truck&#10;&#10;Description automatically generated with low confidence">
            <a:hlinkClick r:id="rId4"/>
            <a:extLst>
              <a:ext uri="{FF2B5EF4-FFF2-40B4-BE49-F238E27FC236}">
                <a16:creationId xmlns:a16="http://schemas.microsoft.com/office/drawing/2014/main" id="{55493865-BFCE-2E99-C4F1-7A45973DD7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6128" y="4028217"/>
            <a:ext cx="2378305" cy="1350607"/>
          </a:xfrm>
          <a:prstGeom prst="rect">
            <a:avLst/>
          </a:prstGeom>
        </p:spPr>
      </p:pic>
      <p:sp>
        <p:nvSpPr>
          <p:cNvPr id="15" name="Isosceles Triangle 14">
            <a:hlinkClick r:id="rId4"/>
            <a:extLst>
              <a:ext uri="{FF2B5EF4-FFF2-40B4-BE49-F238E27FC236}">
                <a16:creationId xmlns:a16="http://schemas.microsoft.com/office/drawing/2014/main" id="{3FF86069-CD20-7349-56B0-01A9A90528A7}"/>
              </a:ext>
            </a:extLst>
          </p:cNvPr>
          <p:cNvSpPr/>
          <p:nvPr/>
        </p:nvSpPr>
        <p:spPr>
          <a:xfrm rot="19768039">
            <a:off x="4439563" y="4411291"/>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975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328405"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Innovative Technology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209891" cy="4432276"/>
          </a:xfrm>
        </p:spPr>
        <p:txBody>
          <a:bodyPr vert="horz" lIns="91440" tIns="45720" rIns="91440" bIns="45720" rtlCol="0">
            <a:noAutofit/>
          </a:bodyPr>
          <a:lstStyle/>
          <a:p>
            <a:pPr marL="0" indent="0">
              <a:lnSpc>
                <a:spcPct val="125000"/>
              </a:lnSpc>
              <a:spcBef>
                <a:spcPts val="1600"/>
              </a:spcBef>
              <a:buNone/>
            </a:pPr>
            <a:r>
              <a:rPr lang="en-US" sz="2400" dirty="0"/>
              <a:t>Technology and good ideas are helping farmers protect soil!</a:t>
            </a:r>
          </a:p>
          <a:p>
            <a:pPr marL="0" indent="0">
              <a:lnSpc>
                <a:spcPct val="125000"/>
              </a:lnSpc>
              <a:spcBef>
                <a:spcPts val="1600"/>
              </a:spcBef>
              <a:buNone/>
            </a:pPr>
            <a:r>
              <a:rPr lang="en-US" sz="2400" dirty="0"/>
              <a:t>Drones flying over fields can make maps of the field to help farmers see where crops need more water or fertilizer. Special drones can do other jobs, too, such as spraying a crop. </a:t>
            </a:r>
          </a:p>
        </p:txBody>
      </p:sp>
    </p:spTree>
    <p:extLst>
      <p:ext uri="{BB962C8B-B14F-4D97-AF65-F5344CB8AC3E}">
        <p14:creationId xmlns:p14="http://schemas.microsoft.com/office/powerpoint/2010/main" val="337105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328405"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Innovative Technology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209891" cy="4432276"/>
          </a:xfrm>
        </p:spPr>
        <p:txBody>
          <a:bodyPr vert="horz" lIns="91440" tIns="45720" rIns="91440" bIns="45720" rtlCol="0">
            <a:noAutofit/>
          </a:bodyPr>
          <a:lstStyle/>
          <a:p>
            <a:pPr marL="0" indent="0">
              <a:lnSpc>
                <a:spcPct val="125000"/>
              </a:lnSpc>
              <a:spcBef>
                <a:spcPts val="1600"/>
              </a:spcBef>
              <a:buNone/>
            </a:pPr>
            <a:r>
              <a:rPr lang="en-US" sz="2400" dirty="0"/>
              <a:t>Technology and good ideas are helping farmers protect soil!</a:t>
            </a:r>
          </a:p>
          <a:p>
            <a:pPr marL="0" indent="0">
              <a:lnSpc>
                <a:spcPct val="125000"/>
              </a:lnSpc>
              <a:spcBef>
                <a:spcPts val="1600"/>
              </a:spcBef>
              <a:buNone/>
            </a:pPr>
            <a:r>
              <a:rPr lang="en-US" sz="2400" dirty="0"/>
              <a:t>With a map made by a drone, a farmer can use GPS to send an auto-steer (self-driving) tractor into a field to only the places where needed. </a:t>
            </a:r>
          </a:p>
        </p:txBody>
      </p:sp>
    </p:spTree>
    <p:extLst>
      <p:ext uri="{BB962C8B-B14F-4D97-AF65-F5344CB8AC3E}">
        <p14:creationId xmlns:p14="http://schemas.microsoft.com/office/powerpoint/2010/main" val="240038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FF22-5106-A96B-6899-716345DBD063}"/>
              </a:ext>
            </a:extLst>
          </p:cNvPr>
          <p:cNvSpPr>
            <a:spLocks noGrp="1"/>
          </p:cNvSpPr>
          <p:nvPr>
            <p:ph type="title"/>
          </p:nvPr>
        </p:nvSpPr>
        <p:spPr/>
        <p:txBody>
          <a:bodyPr/>
          <a:lstStyle/>
          <a:p>
            <a:r>
              <a:rPr lang="en-US" dirty="0"/>
              <a:t>Innovative Technology</a:t>
            </a:r>
            <a:endParaRPr lang="en-CA" dirty="0"/>
          </a:p>
        </p:txBody>
      </p:sp>
      <p:sp>
        <p:nvSpPr>
          <p:cNvPr id="3" name="Content Placeholder 2">
            <a:extLst>
              <a:ext uri="{FF2B5EF4-FFF2-40B4-BE49-F238E27FC236}">
                <a16:creationId xmlns:a16="http://schemas.microsoft.com/office/drawing/2014/main" id="{9B1B4878-8B04-0BB5-ACEA-998FA65A4A0B}"/>
              </a:ext>
            </a:extLst>
          </p:cNvPr>
          <p:cNvSpPr>
            <a:spLocks noGrp="1"/>
          </p:cNvSpPr>
          <p:nvPr>
            <p:ph idx="1"/>
          </p:nvPr>
        </p:nvSpPr>
        <p:spPr/>
        <p:txBody>
          <a:bodyPr/>
          <a:lstStyle/>
          <a:p>
            <a:pPr marL="0" indent="0">
              <a:lnSpc>
                <a:spcPct val="106000"/>
              </a:lnSpc>
              <a:spcBef>
                <a:spcPts val="2400"/>
              </a:spcBef>
              <a:buClr>
                <a:schemeClr val="dk1"/>
              </a:buClr>
              <a:buSzPct val="100000"/>
              <a:buNone/>
            </a:pPr>
            <a:r>
              <a:rPr lang="en-US" dirty="0"/>
              <a:t>Technology and good ideas are helping farmers protect soil!</a:t>
            </a:r>
          </a:p>
          <a:p>
            <a:pPr marL="0" indent="0">
              <a:lnSpc>
                <a:spcPct val="106000"/>
              </a:lnSpc>
              <a:spcBef>
                <a:spcPts val="2400"/>
              </a:spcBef>
              <a:buClr>
                <a:schemeClr val="dk1"/>
              </a:buClr>
              <a:buSzPct val="100000"/>
              <a:buNone/>
            </a:pPr>
            <a:r>
              <a:rPr lang="en-US" dirty="0"/>
              <a:t>Check out the Dino Robot, a weeding machine tested in Canada.</a:t>
            </a:r>
            <a:endParaRPr lang="en-CA" dirty="0"/>
          </a:p>
        </p:txBody>
      </p:sp>
      <p:pic>
        <p:nvPicPr>
          <p:cNvPr id="8" name="Picture 7" descr="A picture containing text, electronics, display&#10;&#10;Description automatically generated">
            <a:extLst>
              <a:ext uri="{FF2B5EF4-FFF2-40B4-BE49-F238E27FC236}">
                <a16:creationId xmlns:a16="http://schemas.microsoft.com/office/drawing/2014/main" id="{0FD1766C-B5A9-E688-FC7C-994630BC02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1450" y="3749950"/>
            <a:ext cx="2647771" cy="2036747"/>
          </a:xfrm>
          <a:prstGeom prst="rect">
            <a:avLst/>
          </a:prstGeom>
        </p:spPr>
      </p:pic>
      <p:pic>
        <p:nvPicPr>
          <p:cNvPr id="12" name="Picture 11" descr="A picture containing text, grass, track, outdoor&#10;&#10;Description automatically generated">
            <a:hlinkClick r:id="rId4"/>
            <a:extLst>
              <a:ext uri="{FF2B5EF4-FFF2-40B4-BE49-F238E27FC236}">
                <a16:creationId xmlns:a16="http://schemas.microsoft.com/office/drawing/2014/main" id="{536DBBEC-6086-D16F-C202-99F14273D9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3102" y="3863045"/>
            <a:ext cx="2377124" cy="1371462"/>
          </a:xfrm>
          <a:prstGeom prst="rect">
            <a:avLst/>
          </a:prstGeom>
        </p:spPr>
      </p:pic>
      <p:sp>
        <p:nvSpPr>
          <p:cNvPr id="17" name="Isosceles Triangle 16">
            <a:hlinkClick r:id="rId4"/>
            <a:extLst>
              <a:ext uri="{FF2B5EF4-FFF2-40B4-BE49-F238E27FC236}">
                <a16:creationId xmlns:a16="http://schemas.microsoft.com/office/drawing/2014/main" id="{C579CE05-9CF0-FFD9-14A6-6BE14AA18042}"/>
              </a:ext>
            </a:extLst>
          </p:cNvPr>
          <p:cNvSpPr/>
          <p:nvPr/>
        </p:nvSpPr>
        <p:spPr>
          <a:xfrm rot="19768039">
            <a:off x="4531422" y="4327781"/>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42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775347"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Investigating Soil Compaction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209891" cy="4432276"/>
          </a:xfrm>
        </p:spPr>
        <p:txBody>
          <a:bodyPr vert="horz" lIns="91440" tIns="45720" rIns="91440" bIns="45720" rtlCol="0">
            <a:noAutofit/>
          </a:bodyPr>
          <a:lstStyle/>
          <a:p>
            <a:pPr marL="0" indent="0">
              <a:lnSpc>
                <a:spcPct val="125000"/>
              </a:lnSpc>
              <a:spcBef>
                <a:spcPts val="1600"/>
              </a:spcBef>
              <a:buNone/>
            </a:pPr>
            <a:r>
              <a:rPr lang="en-US" sz="2400" dirty="0"/>
              <a:t>Minds on!</a:t>
            </a:r>
          </a:p>
          <a:p>
            <a:pPr>
              <a:lnSpc>
                <a:spcPct val="125000"/>
              </a:lnSpc>
              <a:spcBef>
                <a:spcPts val="1600"/>
              </a:spcBef>
            </a:pPr>
            <a:r>
              <a:rPr lang="en-US" sz="2400" dirty="0"/>
              <a:t>Let’s talk about how soil is affected by different things pressing on it. </a:t>
            </a:r>
            <a:r>
              <a:rPr lang="en-US" sz="2400" dirty="0">
                <a:solidFill>
                  <a:schemeClr val="accent2"/>
                </a:solidFill>
              </a:rPr>
              <a:t>What do you notice?</a:t>
            </a:r>
          </a:p>
        </p:txBody>
      </p:sp>
    </p:spTree>
    <p:extLst>
      <p:ext uri="{BB962C8B-B14F-4D97-AF65-F5344CB8AC3E}">
        <p14:creationId xmlns:p14="http://schemas.microsoft.com/office/powerpoint/2010/main" val="260796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775347"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Investigating Soil Compaction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584113" cy="4432276"/>
          </a:xfrm>
        </p:spPr>
        <p:txBody>
          <a:bodyPr vert="horz" lIns="91440" tIns="45720" rIns="91440" bIns="45720" rtlCol="0">
            <a:noAutofit/>
          </a:bodyPr>
          <a:lstStyle/>
          <a:p>
            <a:pPr marL="0" indent="0">
              <a:lnSpc>
                <a:spcPct val="125000"/>
              </a:lnSpc>
              <a:spcBef>
                <a:spcPts val="1600"/>
              </a:spcBef>
              <a:buNone/>
            </a:pPr>
            <a:r>
              <a:rPr lang="en-US" sz="2400" dirty="0"/>
              <a:t>Ask</a:t>
            </a:r>
          </a:p>
          <a:p>
            <a:pPr>
              <a:lnSpc>
                <a:spcPct val="125000"/>
              </a:lnSpc>
              <a:spcBef>
                <a:spcPts val="1600"/>
              </a:spcBef>
            </a:pPr>
            <a:r>
              <a:rPr lang="en-US" sz="2400" dirty="0"/>
              <a:t>How much pressure does it take to compact the soil? </a:t>
            </a:r>
          </a:p>
          <a:p>
            <a:pPr>
              <a:lnSpc>
                <a:spcPct val="125000"/>
              </a:lnSpc>
              <a:spcBef>
                <a:spcPts val="1600"/>
              </a:spcBef>
            </a:pPr>
            <a:r>
              <a:rPr lang="en-US" sz="2400" dirty="0"/>
              <a:t>How long does pressure have to be applied to make a mark?</a:t>
            </a:r>
          </a:p>
          <a:p>
            <a:pPr>
              <a:lnSpc>
                <a:spcPct val="125000"/>
              </a:lnSpc>
              <a:spcBef>
                <a:spcPts val="1600"/>
              </a:spcBef>
            </a:pPr>
            <a:r>
              <a:rPr lang="en-US" sz="2400" dirty="0"/>
              <a:t>How can farmers change things? That’s a good question. Farmers are thinking of these things too.</a:t>
            </a:r>
          </a:p>
        </p:txBody>
      </p:sp>
    </p:spTree>
    <p:extLst>
      <p:ext uri="{BB962C8B-B14F-4D97-AF65-F5344CB8AC3E}">
        <p14:creationId xmlns:p14="http://schemas.microsoft.com/office/powerpoint/2010/main" val="38539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Erosion</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p:txBody>
          <a:bodyPr/>
          <a:lstStyle/>
          <a:p>
            <a:pPr>
              <a:lnSpc>
                <a:spcPct val="125000"/>
              </a:lnSpc>
              <a:spcBef>
                <a:spcPts val="2000"/>
              </a:spcBef>
            </a:pPr>
            <a:r>
              <a:rPr lang="en-US" sz="2400" dirty="0"/>
              <a:t>Erosion is another way soil is affected; it happens when the top layer of soil is worn down and moved by wind or water.</a:t>
            </a:r>
          </a:p>
          <a:p>
            <a:pPr>
              <a:lnSpc>
                <a:spcPct val="125000"/>
              </a:lnSpc>
              <a:spcBef>
                <a:spcPts val="2000"/>
              </a:spcBef>
            </a:pPr>
            <a:r>
              <a:rPr lang="en-US" sz="2400" dirty="0"/>
              <a:t>When topsoil is dry, the wind can pick it up and carry it away. It                                                        takes away the                                                     nutrients that                                                       plants need to                                                               grow.</a:t>
            </a:r>
          </a:p>
        </p:txBody>
      </p:sp>
      <p:pic>
        <p:nvPicPr>
          <p:cNvPr id="11" name="Picture 10" descr="A picture containing tree, outdoor, sprinkler system, smoke&#10;&#10;Description automatically generated">
            <a:extLst>
              <a:ext uri="{FF2B5EF4-FFF2-40B4-BE49-F238E27FC236}">
                <a16:creationId xmlns:a16="http://schemas.microsoft.com/office/drawing/2014/main" id="{92DE928C-96BE-A28F-F9BD-0EC70BEDDD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831" y="3985570"/>
            <a:ext cx="4003682" cy="1852786"/>
          </a:xfrm>
          <a:prstGeom prst="rect">
            <a:avLst/>
          </a:prstGeom>
        </p:spPr>
      </p:pic>
    </p:spTree>
    <p:extLst>
      <p:ext uri="{BB962C8B-B14F-4D97-AF65-F5344CB8AC3E}">
        <p14:creationId xmlns:p14="http://schemas.microsoft.com/office/powerpoint/2010/main" val="52696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Erosion</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p:txBody>
          <a:bodyPr/>
          <a:lstStyle/>
          <a:p>
            <a:pPr>
              <a:lnSpc>
                <a:spcPct val="125000"/>
              </a:lnSpc>
              <a:spcBef>
                <a:spcPts val="1200"/>
              </a:spcBef>
            </a:pPr>
            <a:r>
              <a:rPr lang="en-US" sz="2400" dirty="0"/>
              <a:t>In addition to washing the nutrients and topsoil away from fields, water erosion can also cause flooding. The soil is washed into nearby rivers.</a:t>
            </a:r>
          </a:p>
          <a:p>
            <a:pPr>
              <a:lnSpc>
                <a:spcPct val="125000"/>
              </a:lnSpc>
              <a:spcBef>
                <a:spcPts val="1200"/>
              </a:spcBef>
            </a:pPr>
            <a:r>
              <a:rPr lang="en-US" sz="2400" dirty="0"/>
              <a:t>This video shows the impact of                      plants on preventing soil erosion.</a:t>
            </a:r>
          </a:p>
          <a:p>
            <a:pPr>
              <a:lnSpc>
                <a:spcPct val="125000"/>
              </a:lnSpc>
              <a:spcBef>
                <a:spcPts val="1200"/>
              </a:spcBef>
            </a:pPr>
            <a:r>
              <a:rPr lang="en-US" sz="2400" dirty="0"/>
              <a:t>Many farmers help prevent                               erosion by planting cover crops, such as winter wheat. They help keep wind off the soil and their roots help hold the soil together.</a:t>
            </a:r>
          </a:p>
        </p:txBody>
      </p:sp>
      <p:pic>
        <p:nvPicPr>
          <p:cNvPr id="6" name="Picture 5" descr="A picture containing text, electronics, display&#10;&#10;Description automatically generated">
            <a:extLst>
              <a:ext uri="{FF2B5EF4-FFF2-40B4-BE49-F238E27FC236}">
                <a16:creationId xmlns:a16="http://schemas.microsoft.com/office/drawing/2014/main" id="{D99F56CF-448B-D7A5-91E5-F0E0056AF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769" y="2724779"/>
            <a:ext cx="2148881" cy="1808915"/>
          </a:xfrm>
          <a:prstGeom prst="rect">
            <a:avLst/>
          </a:prstGeom>
        </p:spPr>
      </p:pic>
      <p:pic>
        <p:nvPicPr>
          <p:cNvPr id="8" name="Picture 7" descr="Graphical user interface&#10;&#10;Description automatically generated">
            <a:hlinkClick r:id="rId4"/>
            <a:extLst>
              <a:ext uri="{FF2B5EF4-FFF2-40B4-BE49-F238E27FC236}">
                <a16:creationId xmlns:a16="http://schemas.microsoft.com/office/drawing/2014/main" id="{76500F5A-4255-25F6-3658-A59B4530F6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0965" y="2824628"/>
            <a:ext cx="1971547" cy="1212928"/>
          </a:xfrm>
          <a:prstGeom prst="rect">
            <a:avLst/>
          </a:prstGeom>
        </p:spPr>
      </p:pic>
      <p:sp>
        <p:nvSpPr>
          <p:cNvPr id="7" name="Isosceles Triangle 6">
            <a:hlinkClick r:id="rId4"/>
            <a:extLst>
              <a:ext uri="{FF2B5EF4-FFF2-40B4-BE49-F238E27FC236}">
                <a16:creationId xmlns:a16="http://schemas.microsoft.com/office/drawing/2014/main" id="{B5F92DE1-822C-790F-D36D-0FE9A9B145DC}"/>
              </a:ext>
            </a:extLst>
          </p:cNvPr>
          <p:cNvSpPr/>
          <p:nvPr/>
        </p:nvSpPr>
        <p:spPr>
          <a:xfrm rot="19768039">
            <a:off x="7067121" y="3210096"/>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4218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5" y="1352549"/>
            <a:ext cx="7711860" cy="4774971"/>
          </a:xfrm>
        </p:spPr>
        <p:txBody>
          <a:bodyPr/>
          <a:lstStyle/>
          <a:p>
            <a:pPr>
              <a:lnSpc>
                <a:spcPct val="100000"/>
              </a:lnSpc>
              <a:spcBef>
                <a:spcPts val="2400"/>
              </a:spcBef>
            </a:pPr>
            <a:r>
              <a:rPr lang="en-US" dirty="0"/>
              <a:t>Understand the importance of soil and soil health.</a:t>
            </a:r>
          </a:p>
          <a:p>
            <a:pPr>
              <a:lnSpc>
                <a:spcPct val="100000"/>
              </a:lnSpc>
              <a:spcBef>
                <a:spcPts val="2400"/>
              </a:spcBef>
            </a:pPr>
            <a:r>
              <a:rPr lang="en-US" dirty="0"/>
              <a:t>Understand soil composition.</a:t>
            </a:r>
          </a:p>
          <a:p>
            <a:pPr>
              <a:lnSpc>
                <a:spcPct val="100000"/>
              </a:lnSpc>
              <a:spcBef>
                <a:spcPts val="2400"/>
              </a:spcBef>
            </a:pPr>
            <a:r>
              <a:rPr lang="en-US" dirty="0"/>
              <a:t>Assess human impact on soils, ways we can improve the quality of soils, and how farmers protect and maintain soil health.</a:t>
            </a:r>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C480-56E4-BA3F-9F48-9DDFB20369C4}"/>
              </a:ext>
            </a:extLst>
          </p:cNvPr>
          <p:cNvSpPr>
            <a:spLocks noGrp="1"/>
          </p:cNvSpPr>
          <p:nvPr>
            <p:ph type="title"/>
          </p:nvPr>
        </p:nvSpPr>
        <p:spPr>
          <a:xfrm>
            <a:off x="980388" y="556184"/>
            <a:ext cx="6052590" cy="778208"/>
          </a:xfrm>
        </p:spPr>
        <p:txBody>
          <a:bodyPr/>
          <a:lstStyle/>
          <a:p>
            <a:r>
              <a:rPr lang="en-US"/>
              <a:t>Nutrients</a:t>
            </a:r>
            <a:endParaRPr lang="en-CA" dirty="0"/>
          </a:p>
        </p:txBody>
      </p:sp>
      <p:sp>
        <p:nvSpPr>
          <p:cNvPr id="3" name="Content Placeholder 2">
            <a:extLst>
              <a:ext uri="{FF2B5EF4-FFF2-40B4-BE49-F238E27FC236}">
                <a16:creationId xmlns:a16="http://schemas.microsoft.com/office/drawing/2014/main" id="{4C68CFFD-D3DD-75A3-2F5E-93D9450F7C36}"/>
              </a:ext>
            </a:extLst>
          </p:cNvPr>
          <p:cNvSpPr>
            <a:spLocks noGrp="1"/>
          </p:cNvSpPr>
          <p:nvPr>
            <p:ph idx="1"/>
          </p:nvPr>
        </p:nvSpPr>
        <p:spPr>
          <a:xfrm>
            <a:off x="934668" y="1343735"/>
            <a:ext cx="7828332" cy="4736554"/>
          </a:xfrm>
        </p:spPr>
        <p:txBody>
          <a:bodyPr>
            <a:noAutofit/>
          </a:bodyPr>
          <a:lstStyle/>
          <a:p>
            <a:pPr>
              <a:lnSpc>
                <a:spcPct val="125000"/>
              </a:lnSpc>
              <a:spcBef>
                <a:spcPts val="1400"/>
              </a:spcBef>
            </a:pPr>
            <a:r>
              <a:rPr lang="en-US" dirty="0"/>
              <a:t>Farmers make sure nutrients the plants use are put back into the soil for the next crops. </a:t>
            </a:r>
          </a:p>
          <a:p>
            <a:pPr>
              <a:lnSpc>
                <a:spcPct val="125000"/>
              </a:lnSpc>
              <a:spcBef>
                <a:spcPts val="1400"/>
              </a:spcBef>
            </a:pPr>
            <a:r>
              <a:rPr lang="en-US" dirty="0"/>
              <a:t>Different crops need different nutrients. </a:t>
            </a:r>
          </a:p>
          <a:p>
            <a:pPr>
              <a:lnSpc>
                <a:spcPct val="125000"/>
              </a:lnSpc>
              <a:spcBef>
                <a:spcPts val="1400"/>
              </a:spcBef>
            </a:pPr>
            <a:r>
              <a:rPr lang="en-US" dirty="0"/>
              <a:t>Farmers apply fertilizers to their soil. Fertilizer puts back the nutrients that plants have used. </a:t>
            </a:r>
          </a:p>
          <a:p>
            <a:pPr>
              <a:lnSpc>
                <a:spcPct val="125000"/>
              </a:lnSpc>
              <a:spcBef>
                <a:spcPts val="1400"/>
              </a:spcBef>
            </a:pPr>
            <a:r>
              <a:rPr lang="en-US" dirty="0"/>
              <a:t>Fertilizer can be animal waste like manure or nutrients like nitrogen, phosphorus, or potassium, which exist naturally in soil.</a:t>
            </a:r>
          </a:p>
        </p:txBody>
      </p:sp>
      <p:pic>
        <p:nvPicPr>
          <p:cNvPr id="13" name="Picture 12" descr="A picture containing concrete mixer, device&#10;&#10;Description automatically generated">
            <a:extLst>
              <a:ext uri="{FF2B5EF4-FFF2-40B4-BE49-F238E27FC236}">
                <a16:creationId xmlns:a16="http://schemas.microsoft.com/office/drawing/2014/main" id="{C89F392E-E4B3-B587-4314-CC79F0E418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0842" y="5554998"/>
            <a:ext cx="3196225" cy="534634"/>
          </a:xfrm>
          <a:prstGeom prst="rect">
            <a:avLst/>
          </a:prstGeom>
        </p:spPr>
      </p:pic>
      <p:pic>
        <p:nvPicPr>
          <p:cNvPr id="15" name="Picture 14" descr="A hand holding a seedling&#10;&#10;Description automatically generated with medium confidence">
            <a:extLst>
              <a:ext uri="{FF2B5EF4-FFF2-40B4-BE49-F238E27FC236}">
                <a16:creationId xmlns:a16="http://schemas.microsoft.com/office/drawing/2014/main" id="{4FA635E9-8932-FC2A-2CB6-C7A381D4E0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0214" y="5162496"/>
            <a:ext cx="1562173" cy="1035188"/>
          </a:xfrm>
          <a:prstGeom prst="rect">
            <a:avLst/>
          </a:prstGeom>
        </p:spPr>
      </p:pic>
    </p:spTree>
    <p:extLst>
      <p:ext uri="{BB962C8B-B14F-4D97-AF65-F5344CB8AC3E}">
        <p14:creationId xmlns:p14="http://schemas.microsoft.com/office/powerpoint/2010/main" val="333033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328405"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Investigating Soil Nutrition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209891" cy="4432276"/>
          </a:xfrm>
        </p:spPr>
        <p:txBody>
          <a:bodyPr vert="horz" lIns="91440" tIns="45720" rIns="91440" bIns="45720" rtlCol="0">
            <a:noAutofit/>
          </a:bodyPr>
          <a:lstStyle/>
          <a:p>
            <a:pPr>
              <a:lnSpc>
                <a:spcPct val="125000"/>
              </a:lnSpc>
              <a:spcBef>
                <a:spcPts val="1600"/>
              </a:spcBef>
            </a:pPr>
            <a:r>
              <a:rPr lang="en-US" sz="2400" dirty="0"/>
              <a:t>We are going to investigate the effect of fertilizer on plant growth by growing three plants from seeds.</a:t>
            </a:r>
          </a:p>
          <a:p>
            <a:pPr>
              <a:lnSpc>
                <a:spcPct val="125000"/>
              </a:lnSpc>
              <a:spcBef>
                <a:spcPts val="1600"/>
              </a:spcBef>
            </a:pPr>
            <a:r>
              <a:rPr lang="en-US" sz="2400" dirty="0"/>
              <a:t>We will give each one a different amount of fertilizer and observe any differences in how the plants grow. </a:t>
            </a:r>
          </a:p>
        </p:txBody>
      </p:sp>
    </p:spTree>
    <p:extLst>
      <p:ext uri="{BB962C8B-B14F-4D97-AF65-F5344CB8AC3E}">
        <p14:creationId xmlns:p14="http://schemas.microsoft.com/office/powerpoint/2010/main" val="80700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4EF3-10FB-2156-E946-4A0924A3CE73}"/>
              </a:ext>
            </a:extLst>
          </p:cNvPr>
          <p:cNvSpPr>
            <a:spLocks noGrp="1"/>
          </p:cNvSpPr>
          <p:nvPr>
            <p:ph type="title"/>
          </p:nvPr>
        </p:nvSpPr>
        <p:spPr/>
        <p:txBody>
          <a:bodyPr/>
          <a:lstStyle/>
          <a:p>
            <a:r>
              <a:rPr lang="en-US" dirty="0"/>
              <a:t>Making a Fair Test</a:t>
            </a:r>
            <a:endParaRPr lang="en-CA" dirty="0"/>
          </a:p>
        </p:txBody>
      </p:sp>
      <p:sp>
        <p:nvSpPr>
          <p:cNvPr id="3" name="Content Placeholder 2">
            <a:extLst>
              <a:ext uri="{FF2B5EF4-FFF2-40B4-BE49-F238E27FC236}">
                <a16:creationId xmlns:a16="http://schemas.microsoft.com/office/drawing/2014/main" id="{EACA8B8F-386E-906D-6902-D0F0C797C058}"/>
              </a:ext>
            </a:extLst>
          </p:cNvPr>
          <p:cNvSpPr>
            <a:spLocks noGrp="1"/>
          </p:cNvSpPr>
          <p:nvPr>
            <p:ph idx="1"/>
          </p:nvPr>
        </p:nvSpPr>
        <p:spPr>
          <a:xfrm>
            <a:off x="919428" y="1343735"/>
            <a:ext cx="7675932" cy="4736554"/>
          </a:xfrm>
        </p:spPr>
        <p:txBody>
          <a:bodyPr/>
          <a:lstStyle/>
          <a:p>
            <a:pPr>
              <a:spcBef>
                <a:spcPts val="2400"/>
              </a:spcBef>
            </a:pPr>
            <a:r>
              <a:rPr lang="en-US" dirty="0"/>
              <a:t>Think about how we set up a fair test with our other seeds. </a:t>
            </a:r>
          </a:p>
          <a:p>
            <a:pPr>
              <a:spcBef>
                <a:spcPts val="2400"/>
              </a:spcBef>
            </a:pPr>
            <a:r>
              <a:rPr lang="en-US" dirty="0"/>
              <a:t>The variable we are changing is the amount of fertilizer. This means we have to keep everything else the same. </a:t>
            </a:r>
          </a:p>
          <a:p>
            <a:pPr>
              <a:spcBef>
                <a:spcPts val="2400"/>
              </a:spcBef>
            </a:pPr>
            <a:r>
              <a:rPr lang="en-US" dirty="0"/>
              <a:t>We need to keep the amount of water and location in our classroom the same for each plant. </a:t>
            </a:r>
            <a:endParaRPr lang="en-US" dirty="0">
              <a:solidFill>
                <a:srgbClr val="FF0000"/>
              </a:solidFill>
            </a:endParaRPr>
          </a:p>
        </p:txBody>
      </p:sp>
      <p:pic>
        <p:nvPicPr>
          <p:cNvPr id="5" name="Picture 4" descr="A group of people standing around a table&#10;&#10;Description automatically generated with low confidence">
            <a:extLst>
              <a:ext uri="{FF2B5EF4-FFF2-40B4-BE49-F238E27FC236}">
                <a16:creationId xmlns:a16="http://schemas.microsoft.com/office/drawing/2014/main" id="{0EF83E0E-135E-AFE2-C506-6F076A53AB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4951" y="4340773"/>
            <a:ext cx="3634995" cy="1836958"/>
          </a:xfrm>
          <a:prstGeom prst="rect">
            <a:avLst/>
          </a:prstGeom>
        </p:spPr>
      </p:pic>
    </p:spTree>
    <p:extLst>
      <p:ext uri="{BB962C8B-B14F-4D97-AF65-F5344CB8AC3E}">
        <p14:creationId xmlns:p14="http://schemas.microsoft.com/office/powerpoint/2010/main" val="4169644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686028"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80012"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2800" dirty="0"/>
              <a:t>Measuring the Plants’ Growth</a:t>
            </a:r>
            <a:endParaRPr lang="en-US" sz="3000" dirty="0"/>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1" y="1643087"/>
            <a:ext cx="5484187" cy="4432276"/>
          </a:xfrm>
        </p:spPr>
        <p:txBody>
          <a:bodyPr vert="horz" lIns="91440" tIns="45720" rIns="91440" bIns="45720" rtlCol="0">
            <a:noAutofit/>
          </a:bodyPr>
          <a:lstStyle/>
          <a:p>
            <a:pPr marL="0" indent="0">
              <a:spcBef>
                <a:spcPts val="2400"/>
              </a:spcBef>
              <a:buNone/>
            </a:pPr>
            <a:r>
              <a:rPr lang="en-US" sz="2400" dirty="0"/>
              <a:t>As a group you will need to decide what you are going to measure while your plant is growing. </a:t>
            </a:r>
          </a:p>
          <a:p>
            <a:pPr marL="0" indent="0">
              <a:spcBef>
                <a:spcPts val="1800"/>
              </a:spcBef>
              <a:buNone/>
            </a:pPr>
            <a:r>
              <a:rPr lang="en-US" sz="2400" dirty="0"/>
              <a:t>Will you investigate: </a:t>
            </a:r>
          </a:p>
          <a:p>
            <a:pPr>
              <a:spcBef>
                <a:spcPts val="1800"/>
              </a:spcBef>
            </a:pPr>
            <a:r>
              <a:rPr lang="en-US" sz="2400" dirty="0"/>
              <a:t>How fast the plants are growing?</a:t>
            </a:r>
          </a:p>
          <a:p>
            <a:pPr>
              <a:spcBef>
                <a:spcPts val="1800"/>
              </a:spcBef>
            </a:pPr>
            <a:r>
              <a:rPr lang="en-US" sz="2400" dirty="0"/>
              <a:t>How high the plants are growing?</a:t>
            </a:r>
          </a:p>
          <a:p>
            <a:pPr>
              <a:spcBef>
                <a:spcPts val="1800"/>
              </a:spcBef>
            </a:pPr>
            <a:r>
              <a:rPr lang="en-US" sz="2400" dirty="0"/>
              <a:t>The number and colour of leaves.</a:t>
            </a:r>
          </a:p>
          <a:p>
            <a:pPr>
              <a:spcBef>
                <a:spcPts val="2400"/>
              </a:spcBef>
            </a:pPr>
            <a:r>
              <a:rPr lang="en-US" sz="2400" dirty="0"/>
              <a:t>Remember to make your                        prediction. </a:t>
            </a:r>
            <a:endParaRPr lang="en-CA" sz="2400" dirty="0"/>
          </a:p>
        </p:txBody>
      </p:sp>
    </p:spTree>
    <p:extLst>
      <p:ext uri="{BB962C8B-B14F-4D97-AF65-F5344CB8AC3E}">
        <p14:creationId xmlns:p14="http://schemas.microsoft.com/office/powerpoint/2010/main" val="421703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518307"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5328405"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Investigating Soil Biodiversity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5223930" cy="4432276"/>
          </a:xfrm>
        </p:spPr>
        <p:txBody>
          <a:bodyPr vert="horz" lIns="91440" tIns="45720" rIns="91440" bIns="45720" rtlCol="0">
            <a:noAutofit/>
          </a:bodyPr>
          <a:lstStyle/>
          <a:p>
            <a:pPr>
              <a:spcBef>
                <a:spcPts val="1600"/>
              </a:spcBef>
              <a:buSzPts val="1800"/>
            </a:pPr>
            <a:r>
              <a:rPr lang="en-US" sz="2400" dirty="0"/>
              <a:t>Worms are an excellent indicator of soil health.</a:t>
            </a:r>
          </a:p>
          <a:p>
            <a:pPr>
              <a:spcBef>
                <a:spcPts val="1600"/>
              </a:spcBef>
              <a:buSzPts val="1800"/>
            </a:pPr>
            <a:r>
              <a:rPr lang="en-US" sz="2400" dirty="0"/>
              <a:t>The more worms there are in the soil, the healthier it is. </a:t>
            </a:r>
          </a:p>
          <a:p>
            <a:pPr>
              <a:spcBef>
                <a:spcPts val="1600"/>
              </a:spcBef>
              <a:buSzPts val="1800"/>
            </a:pPr>
            <a:r>
              <a:rPr lang="en-US" sz="2400" dirty="0"/>
              <a:t>We are going to find two different areas of soil and cut out two equal sized pieces. </a:t>
            </a:r>
          </a:p>
          <a:p>
            <a:pPr>
              <a:spcBef>
                <a:spcPts val="1600"/>
              </a:spcBef>
              <a:buSzPts val="1800"/>
            </a:pPr>
            <a:r>
              <a:rPr lang="en-US" sz="2400" dirty="0"/>
              <a:t>Count the number of worms in each location.</a:t>
            </a:r>
          </a:p>
          <a:p>
            <a:pPr>
              <a:spcBef>
                <a:spcPts val="1600"/>
              </a:spcBef>
              <a:buSzPts val="1800"/>
            </a:pPr>
            <a:r>
              <a:rPr lang="en-US" sz="2400" dirty="0"/>
              <a:t>Which area had the healthiest soil?</a:t>
            </a:r>
          </a:p>
        </p:txBody>
      </p:sp>
    </p:spTree>
    <p:extLst>
      <p:ext uri="{BB962C8B-B14F-4D97-AF65-F5344CB8AC3E}">
        <p14:creationId xmlns:p14="http://schemas.microsoft.com/office/powerpoint/2010/main" val="160181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Composting</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p:txBody>
          <a:bodyPr/>
          <a:lstStyle/>
          <a:p>
            <a:pPr>
              <a:lnSpc>
                <a:spcPct val="125000"/>
              </a:lnSpc>
              <a:spcBef>
                <a:spcPts val="2000"/>
              </a:spcBef>
            </a:pPr>
            <a:r>
              <a:rPr lang="en-US" sz="2400" dirty="0"/>
              <a:t>We can help make healthy soil for our gardens by composting our food waste. </a:t>
            </a:r>
          </a:p>
          <a:p>
            <a:pPr>
              <a:lnSpc>
                <a:spcPct val="125000"/>
              </a:lnSpc>
              <a:spcBef>
                <a:spcPts val="2000"/>
              </a:spcBef>
            </a:pPr>
            <a:r>
              <a:rPr lang="en-US" sz="2400" dirty="0"/>
              <a:t>We will make a mini composter in                      class so we can see how the food                          breaks down into healthy soil. </a:t>
            </a:r>
          </a:p>
          <a:p>
            <a:pPr>
              <a:lnSpc>
                <a:spcPct val="125000"/>
              </a:lnSpc>
              <a:spcBef>
                <a:spcPts val="2000"/>
              </a:spcBef>
            </a:pPr>
            <a:r>
              <a:rPr lang="en-US" sz="2400" dirty="0"/>
              <a:t>Add some organic waste (potato                    peel, apple core, </a:t>
            </a:r>
            <a:r>
              <a:rPr lang="en-US" sz="2400" dirty="0" err="1"/>
              <a:t>etc</a:t>
            </a:r>
            <a:r>
              <a:rPr lang="en-US" sz="2400" dirty="0"/>
              <a:t>) to a large bottle with a little soil in. Put the bottle in direct sunlight and watch the changes inside the bottle over time. </a:t>
            </a:r>
          </a:p>
        </p:txBody>
      </p:sp>
      <p:pic>
        <p:nvPicPr>
          <p:cNvPr id="8" name="Picture 7" descr="A picture containing text, container&#10;&#10;Description automatically generated">
            <a:extLst>
              <a:ext uri="{FF2B5EF4-FFF2-40B4-BE49-F238E27FC236}">
                <a16:creationId xmlns:a16="http://schemas.microsoft.com/office/drawing/2014/main" id="{7CC1AC20-CCAA-C884-3921-926162298B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7131" y="1954924"/>
            <a:ext cx="1542094" cy="2708261"/>
          </a:xfrm>
          <a:prstGeom prst="rect">
            <a:avLst/>
          </a:prstGeom>
        </p:spPr>
      </p:pic>
    </p:spTree>
    <p:extLst>
      <p:ext uri="{BB962C8B-B14F-4D97-AF65-F5344CB8AC3E}">
        <p14:creationId xmlns:p14="http://schemas.microsoft.com/office/powerpoint/2010/main" val="341141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382098"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Recap</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69781" y="1643087"/>
            <a:ext cx="4783799" cy="4432276"/>
          </a:xfrm>
        </p:spPr>
        <p:txBody>
          <a:bodyPr vert="horz" lIns="91440" tIns="45720" rIns="91440" bIns="45720" rtlCol="0">
            <a:noAutofit/>
          </a:bodyPr>
          <a:lstStyle/>
          <a:p>
            <a:pPr>
              <a:lnSpc>
                <a:spcPct val="125000"/>
              </a:lnSpc>
              <a:spcBef>
                <a:spcPts val="1600"/>
              </a:spcBef>
            </a:pPr>
            <a:r>
              <a:rPr lang="en-US" sz="2400" dirty="0"/>
              <a:t>We learned plants need the right amount of water and light to make food in their leaves in a process called photosynthesis. </a:t>
            </a:r>
          </a:p>
          <a:p>
            <a:pPr>
              <a:lnSpc>
                <a:spcPct val="125000"/>
              </a:lnSpc>
              <a:spcBef>
                <a:spcPts val="1600"/>
              </a:spcBef>
            </a:pPr>
            <a:r>
              <a:rPr lang="en-US" sz="2400" dirty="0"/>
              <a:t>Plants also need nutrients from the soil. </a:t>
            </a:r>
          </a:p>
        </p:txBody>
      </p:sp>
    </p:spTree>
    <p:extLst>
      <p:ext uri="{BB962C8B-B14F-4D97-AF65-F5344CB8AC3E}">
        <p14:creationId xmlns:p14="http://schemas.microsoft.com/office/powerpoint/2010/main" val="174069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051168" y="10"/>
            <a:ext cx="5047898"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69022" y="3504790"/>
            <a:ext cx="6063238" cy="335305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Types of Soil</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89" y="1630894"/>
            <a:ext cx="4641449" cy="4865156"/>
          </a:xfrm>
        </p:spPr>
        <p:txBody>
          <a:bodyPr vert="horz" lIns="91440" tIns="45720" rIns="91440" bIns="45720" rtlCol="0">
            <a:normAutofit/>
          </a:bodyPr>
          <a:lstStyle/>
          <a:p>
            <a:pPr marL="0" indent="0">
              <a:lnSpc>
                <a:spcPct val="106000"/>
              </a:lnSpc>
              <a:spcBef>
                <a:spcPts val="1600"/>
              </a:spcBef>
              <a:buClr>
                <a:schemeClr val="dk1"/>
              </a:buClr>
              <a:buSzPct val="100000"/>
              <a:buNone/>
            </a:pPr>
            <a:r>
              <a:rPr lang="en-US" sz="2400" dirty="0">
                <a:solidFill>
                  <a:schemeClr val="tx1"/>
                </a:solidFill>
              </a:rPr>
              <a:t>In your groups, you are going to look at a selection of soil samples.</a:t>
            </a:r>
          </a:p>
          <a:p>
            <a:pPr>
              <a:lnSpc>
                <a:spcPct val="106000"/>
              </a:lnSpc>
              <a:spcBef>
                <a:spcPts val="1600"/>
              </a:spcBef>
              <a:buClr>
                <a:schemeClr val="dk1"/>
              </a:buClr>
              <a:buSzPct val="100000"/>
            </a:pPr>
            <a:r>
              <a:rPr lang="en-US" sz="2400" dirty="0">
                <a:solidFill>
                  <a:schemeClr val="tx1"/>
                </a:solidFill>
              </a:rPr>
              <a:t>What are their similarities?</a:t>
            </a:r>
          </a:p>
          <a:p>
            <a:pPr>
              <a:lnSpc>
                <a:spcPct val="106000"/>
              </a:lnSpc>
              <a:spcBef>
                <a:spcPts val="1600"/>
              </a:spcBef>
              <a:buClr>
                <a:schemeClr val="dk1"/>
              </a:buClr>
              <a:buSzPct val="100000"/>
            </a:pPr>
            <a:r>
              <a:rPr lang="en-US" sz="2400" dirty="0">
                <a:solidFill>
                  <a:schemeClr val="tx1"/>
                </a:solidFill>
              </a:rPr>
              <a:t>What are their differences?</a:t>
            </a:r>
          </a:p>
          <a:p>
            <a:pPr>
              <a:lnSpc>
                <a:spcPct val="106000"/>
              </a:lnSpc>
              <a:spcBef>
                <a:spcPts val="1600"/>
              </a:spcBef>
              <a:buClr>
                <a:schemeClr val="dk1"/>
              </a:buClr>
              <a:buSzPct val="100000"/>
            </a:pPr>
            <a:r>
              <a:rPr lang="en-US" sz="2400" dirty="0">
                <a:solidFill>
                  <a:schemeClr val="tx1"/>
                </a:solidFill>
              </a:rPr>
              <a:t>What do you think soil is?</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FF22-5106-A96B-6899-716345DBD063}"/>
              </a:ext>
            </a:extLst>
          </p:cNvPr>
          <p:cNvSpPr>
            <a:spLocks noGrp="1"/>
          </p:cNvSpPr>
          <p:nvPr>
            <p:ph type="title"/>
          </p:nvPr>
        </p:nvSpPr>
        <p:spPr/>
        <p:txBody>
          <a:bodyPr/>
          <a:lstStyle/>
          <a:p>
            <a:r>
              <a:rPr lang="en-US" dirty="0"/>
              <a:t>What is Soil?</a:t>
            </a:r>
            <a:endParaRPr lang="en-CA" dirty="0"/>
          </a:p>
        </p:txBody>
      </p:sp>
      <p:sp>
        <p:nvSpPr>
          <p:cNvPr id="3" name="Content Placeholder 2">
            <a:extLst>
              <a:ext uri="{FF2B5EF4-FFF2-40B4-BE49-F238E27FC236}">
                <a16:creationId xmlns:a16="http://schemas.microsoft.com/office/drawing/2014/main" id="{9B1B4878-8B04-0BB5-ACEA-998FA65A4A0B}"/>
              </a:ext>
            </a:extLst>
          </p:cNvPr>
          <p:cNvSpPr>
            <a:spLocks noGrp="1"/>
          </p:cNvSpPr>
          <p:nvPr>
            <p:ph idx="1"/>
          </p:nvPr>
        </p:nvSpPr>
        <p:spPr/>
        <p:txBody>
          <a:bodyPr/>
          <a:lstStyle/>
          <a:p>
            <a:pPr marL="0" indent="0">
              <a:lnSpc>
                <a:spcPct val="106000"/>
              </a:lnSpc>
              <a:spcBef>
                <a:spcPts val="0"/>
              </a:spcBef>
              <a:buClr>
                <a:schemeClr val="dk1"/>
              </a:buClr>
              <a:buSzPct val="100000"/>
              <a:buNone/>
            </a:pPr>
            <a:r>
              <a:rPr lang="en-US" sz="2400" dirty="0">
                <a:solidFill>
                  <a:schemeClr val="tx1"/>
                </a:solidFill>
              </a:rPr>
              <a:t>Watch the video to learn what soil is made up of:</a:t>
            </a:r>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endParaRPr lang="en-US" dirty="0"/>
          </a:p>
          <a:p>
            <a:pPr marL="0" indent="0">
              <a:lnSpc>
                <a:spcPct val="106000"/>
              </a:lnSpc>
              <a:spcBef>
                <a:spcPts val="0"/>
              </a:spcBef>
              <a:buClr>
                <a:schemeClr val="dk1"/>
              </a:buClr>
              <a:buSzPct val="100000"/>
              <a:buNone/>
            </a:pPr>
            <a:r>
              <a:rPr lang="en-GB" sz="2400" u="sng" dirty="0">
                <a:solidFill>
                  <a:schemeClr val="hlink"/>
                </a:solidFill>
                <a:hlinkClick r:id="rId3"/>
              </a:rPr>
              <a:t>https://www.youtube.com/watch?v=if29mjcd5bc</a:t>
            </a:r>
            <a:endParaRPr lang="en-GB" sz="2400" dirty="0"/>
          </a:p>
          <a:p>
            <a:pPr marL="0" indent="0">
              <a:lnSpc>
                <a:spcPct val="106000"/>
              </a:lnSpc>
              <a:spcBef>
                <a:spcPts val="0"/>
              </a:spcBef>
              <a:buClr>
                <a:schemeClr val="dk1"/>
              </a:buClr>
              <a:buSzPct val="100000"/>
              <a:buNone/>
            </a:pPr>
            <a:endParaRPr lang="en-CA" dirty="0"/>
          </a:p>
        </p:txBody>
      </p:sp>
      <p:pic>
        <p:nvPicPr>
          <p:cNvPr id="7" name="Picture 6" descr="A picture containing text, electronics, display&#10;&#10;Description automatically generated">
            <a:hlinkClick r:id="rId3"/>
            <a:extLst>
              <a:ext uri="{FF2B5EF4-FFF2-40B4-BE49-F238E27FC236}">
                <a16:creationId xmlns:a16="http://schemas.microsoft.com/office/drawing/2014/main" id="{33C67D99-3958-5D04-45E2-5BA5109428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1047" y="1840645"/>
            <a:ext cx="4865553" cy="3742733"/>
          </a:xfrm>
          <a:prstGeom prst="rect">
            <a:avLst/>
          </a:prstGeom>
        </p:spPr>
      </p:pic>
      <p:pic>
        <p:nvPicPr>
          <p:cNvPr id="11" name="Picture 10" descr="A person standing in front of a screen&#10;&#10;Description automatically generated with low confidence">
            <a:hlinkClick r:id="rId3"/>
            <a:extLst>
              <a:ext uri="{FF2B5EF4-FFF2-40B4-BE49-F238E27FC236}">
                <a16:creationId xmlns:a16="http://schemas.microsoft.com/office/drawing/2014/main" id="{442319D4-A24C-A53A-FA74-CD34C0D5CE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3758" y="2060705"/>
            <a:ext cx="4364468" cy="2500537"/>
          </a:xfrm>
          <a:prstGeom prst="rect">
            <a:avLst/>
          </a:prstGeom>
        </p:spPr>
      </p:pic>
      <p:sp>
        <p:nvSpPr>
          <p:cNvPr id="16" name="Isosceles Triangle 15">
            <a:hlinkClick r:id="rId3"/>
            <a:extLst>
              <a:ext uri="{FF2B5EF4-FFF2-40B4-BE49-F238E27FC236}">
                <a16:creationId xmlns:a16="http://schemas.microsoft.com/office/drawing/2014/main" id="{77B2ECFE-540D-AEE0-160E-A9B706142375}"/>
              </a:ext>
            </a:extLst>
          </p:cNvPr>
          <p:cNvSpPr/>
          <p:nvPr/>
        </p:nvSpPr>
        <p:spPr>
          <a:xfrm rot="19768039">
            <a:off x="4322384" y="3089977"/>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925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5" y="571350"/>
            <a:ext cx="6544023"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en-CA" dirty="0"/>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6" y="703464"/>
            <a:ext cx="4548473"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What is Soil?</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5193" y="1632926"/>
            <a:ext cx="6544023" cy="4649625"/>
          </a:xfrm>
        </p:spPr>
        <p:txBody>
          <a:bodyPr vert="horz" lIns="91440" tIns="45720" rIns="91440" bIns="45720" rtlCol="0">
            <a:noAutofit/>
          </a:bodyPr>
          <a:lstStyle/>
          <a:p>
            <a:pPr>
              <a:lnSpc>
                <a:spcPct val="125000"/>
              </a:lnSpc>
              <a:spcBef>
                <a:spcPts val="2000"/>
              </a:spcBef>
            </a:pPr>
            <a:r>
              <a:rPr lang="en-US" sz="2400" dirty="0"/>
              <a:t>Soil is made up of minerals from broken-down rocks, air containing gases such as carbon dioxide, oxygen, water, and organic matter from decaying plants and animals.</a:t>
            </a:r>
          </a:p>
          <a:p>
            <a:pPr>
              <a:lnSpc>
                <a:spcPct val="125000"/>
              </a:lnSpc>
              <a:spcBef>
                <a:spcPts val="2000"/>
              </a:spcBef>
            </a:pPr>
            <a:r>
              <a:rPr lang="en-US" sz="2400" dirty="0"/>
              <a:t>The well-being of all plants and land-based animals depends on the complex processes that take place in soil. To grow healthy crops, you need healthy soil. </a:t>
            </a:r>
          </a:p>
        </p:txBody>
      </p:sp>
    </p:spTree>
    <p:extLst>
      <p:ext uri="{BB962C8B-B14F-4D97-AF65-F5344CB8AC3E}">
        <p14:creationId xmlns:p14="http://schemas.microsoft.com/office/powerpoint/2010/main" val="150623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74058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Healthy Soil</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5654856" cy="4432276"/>
          </a:xfrm>
        </p:spPr>
        <p:txBody>
          <a:bodyPr vert="horz" lIns="91440" tIns="45720" rIns="91440" bIns="45720" rtlCol="0">
            <a:noAutofit/>
          </a:bodyPr>
          <a:lstStyle/>
          <a:p>
            <a:pPr>
              <a:lnSpc>
                <a:spcPct val="125000"/>
              </a:lnSpc>
              <a:spcBef>
                <a:spcPts val="2200"/>
              </a:spcBef>
            </a:pPr>
            <a:r>
              <a:rPr lang="en-US" sz="2000" dirty="0"/>
              <a:t>Healthy soil has biodiversity, a variety of living things or organisms such as earthworms, insects, microbes, and plant roots. </a:t>
            </a:r>
          </a:p>
          <a:p>
            <a:pPr>
              <a:lnSpc>
                <a:spcPct val="125000"/>
              </a:lnSpc>
              <a:spcBef>
                <a:spcPts val="2200"/>
              </a:spcBef>
            </a:pPr>
            <a:r>
              <a:rPr lang="en-US" sz="2000" dirty="0"/>
              <a:t>Soil is one of nature’s most complex ecosystems and one of the most diverse habitats on earth.  </a:t>
            </a:r>
          </a:p>
          <a:p>
            <a:pPr>
              <a:lnSpc>
                <a:spcPct val="125000"/>
              </a:lnSpc>
              <a:spcBef>
                <a:spcPts val="2200"/>
              </a:spcBef>
            </a:pPr>
            <a:r>
              <a:rPr lang="en-US" sz="2000" dirty="0"/>
              <a:t>Did you know just one teaspoon of healthy soil can contain more living organisms than there are people living on earth?</a:t>
            </a:r>
          </a:p>
        </p:txBody>
      </p:sp>
    </p:spTree>
    <p:extLst>
      <p:ext uri="{BB962C8B-B14F-4D97-AF65-F5344CB8AC3E}">
        <p14:creationId xmlns:p14="http://schemas.microsoft.com/office/powerpoint/2010/main" val="75646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7" y="0"/>
            <a:ext cx="5481733"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52532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Soil and Farming</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400" dirty="0"/>
              <a:t>Farmers work hard to ensure their soils stay healthy and full of nutrients for their plants. </a:t>
            </a:r>
          </a:p>
          <a:p>
            <a:pPr>
              <a:lnSpc>
                <a:spcPct val="125000"/>
              </a:lnSpc>
              <a:spcBef>
                <a:spcPts val="2400"/>
              </a:spcBef>
            </a:pPr>
            <a:r>
              <a:rPr lang="en-US" sz="2400" dirty="0"/>
              <a:t>However, they face some challenges when looking after their soil. </a:t>
            </a:r>
          </a:p>
        </p:txBody>
      </p:sp>
    </p:spTree>
    <p:extLst>
      <p:ext uri="{BB962C8B-B14F-4D97-AF65-F5344CB8AC3E}">
        <p14:creationId xmlns:p14="http://schemas.microsoft.com/office/powerpoint/2010/main" val="282792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What is Compacted Soil?</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a:xfrm>
            <a:off x="788475" y="1248706"/>
            <a:ext cx="7757213" cy="4736554"/>
          </a:xfrm>
        </p:spPr>
        <p:txBody>
          <a:bodyPr/>
          <a:lstStyle/>
          <a:p>
            <a:pPr>
              <a:lnSpc>
                <a:spcPct val="125000"/>
              </a:lnSpc>
              <a:spcBef>
                <a:spcPts val="2400"/>
              </a:spcBef>
            </a:pPr>
            <a:r>
              <a:rPr lang="en-US" sz="2400" dirty="0"/>
              <a:t>Soil is compacted when something presses down on it, pushing the tiny soil particles together.  </a:t>
            </a:r>
          </a:p>
          <a:p>
            <a:pPr>
              <a:lnSpc>
                <a:spcPct val="125000"/>
              </a:lnSpc>
              <a:spcBef>
                <a:spcPts val="2400"/>
              </a:spcBef>
            </a:pPr>
            <a:r>
              <a:rPr lang="en-US" sz="2400" dirty="0"/>
              <a:t>When soil is compacted, it is more difficult for water to drain through the soil. Roots have trouble growing through the soil. Seedlings  (new plants) cannot get through soil to reach for the sun.  </a:t>
            </a:r>
          </a:p>
          <a:p>
            <a:pPr>
              <a:lnSpc>
                <a:spcPct val="125000"/>
              </a:lnSpc>
              <a:spcBef>
                <a:spcPts val="2400"/>
              </a:spcBef>
            </a:pPr>
            <a:r>
              <a:rPr lang="en-US" sz="2400" dirty="0"/>
              <a:t>It can increase the risk of flooding, water erosion, and soil movement. </a:t>
            </a:r>
          </a:p>
        </p:txBody>
      </p:sp>
    </p:spTree>
    <p:extLst>
      <p:ext uri="{BB962C8B-B14F-4D97-AF65-F5344CB8AC3E}">
        <p14:creationId xmlns:p14="http://schemas.microsoft.com/office/powerpoint/2010/main" val="543941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10947</TotalTime>
  <Words>3538</Words>
  <Application>Microsoft Office PowerPoint</Application>
  <PresentationFormat>On-screen Show (4:3)</PresentationFormat>
  <Paragraphs>223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IIKLH K+ Arial MT</vt:lpstr>
      <vt:lpstr>Segoe UI</vt:lpstr>
      <vt:lpstr>Office Theme</vt:lpstr>
      <vt:lpstr>PowerPoint Presentation</vt:lpstr>
      <vt:lpstr>Learning Objectives</vt:lpstr>
      <vt:lpstr>PowerPoint Presentation</vt:lpstr>
      <vt:lpstr>Types of Soil</vt:lpstr>
      <vt:lpstr>What is Soil?</vt:lpstr>
      <vt:lpstr>PowerPoint Presentation</vt:lpstr>
      <vt:lpstr>PowerPoint Presentation</vt:lpstr>
      <vt:lpstr>PowerPoint Presentation</vt:lpstr>
      <vt:lpstr>What is Compacted Soil?</vt:lpstr>
      <vt:lpstr>What Causes it?</vt:lpstr>
      <vt:lpstr>How are Farmers Helping?</vt:lpstr>
      <vt:lpstr>Innovative Technology</vt:lpstr>
      <vt:lpstr>PowerPoint Presentation</vt:lpstr>
      <vt:lpstr>PowerPoint Presentation</vt:lpstr>
      <vt:lpstr>Innovative Technology</vt:lpstr>
      <vt:lpstr>PowerPoint Presentation</vt:lpstr>
      <vt:lpstr>PowerPoint Presentation</vt:lpstr>
      <vt:lpstr>Erosion</vt:lpstr>
      <vt:lpstr>Erosion</vt:lpstr>
      <vt:lpstr>Nutrients</vt:lpstr>
      <vt:lpstr>PowerPoint Presentation</vt:lpstr>
      <vt:lpstr>Making a Fair Test</vt:lpstr>
      <vt:lpstr>PowerPoint Presentation</vt:lpstr>
      <vt:lpstr>PowerPoint Presentation</vt:lpstr>
      <vt:lpstr>Composting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160</cp:revision>
  <cp:lastPrinted>2023-02-21T20:07:05Z</cp:lastPrinted>
  <dcterms:created xsi:type="dcterms:W3CDTF">2022-06-20T17:57:32Z</dcterms:created>
  <dcterms:modified xsi:type="dcterms:W3CDTF">2023-08-14T19:58:29Z</dcterms:modified>
</cp:coreProperties>
</file>