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2" r:id="rId2"/>
    <p:sldId id="257" r:id="rId3"/>
    <p:sldId id="316" r:id="rId4"/>
    <p:sldId id="265" r:id="rId5"/>
    <p:sldId id="317" r:id="rId6"/>
    <p:sldId id="310" r:id="rId7"/>
    <p:sldId id="288" r:id="rId8"/>
    <p:sldId id="289" r:id="rId9"/>
    <p:sldId id="290" r:id="rId10"/>
    <p:sldId id="291" r:id="rId11"/>
    <p:sldId id="318" r:id="rId12"/>
    <p:sldId id="319" r:id="rId13"/>
    <p:sldId id="320" r:id="rId14"/>
    <p:sldId id="292" r:id="rId15"/>
    <p:sldId id="303" r:id="rId16"/>
    <p:sldId id="321" r:id="rId17"/>
    <p:sldId id="322" r:id="rId18"/>
    <p:sldId id="324" r:id="rId19"/>
    <p:sldId id="32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09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118" autoAdjust="0"/>
  </p:normalViewPr>
  <p:slideViewPr>
    <p:cSldViewPr snapToGrid="0">
      <p:cViewPr varScale="1">
        <p:scale>
          <a:sx n="74" d="100"/>
          <a:sy n="74" d="100"/>
        </p:scale>
        <p:origin x="1579" y="7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DED018B-63AE-44BB-B311-756F935CE590}" type="datetimeFigureOut">
              <a:rPr lang="en-CA" smtClean="0"/>
              <a:t>2023-07-12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52B4D-80B6-452C-A7D7-277FD7B18C08}" type="slidenum">
              <a:rPr lang="en-CA" smtClean="0"/>
              <a:t>‹#›</a:t>
            </a:fld>
            <a:endParaRPr lang="en-CA"/>
          </a:p>
        </p:txBody>
      </p:sp>
    </p:spTree>
    <p:extLst>
      <p:ext uri="{BB962C8B-B14F-4D97-AF65-F5344CB8AC3E}">
        <p14:creationId xmlns:p14="http://schemas.microsoft.com/office/powerpoint/2010/main" val="147037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1152B4D-80B6-452C-A7D7-277FD7B18C08}" type="slidenum">
              <a:rPr lang="en-CA" smtClean="0"/>
              <a:t>1</a:t>
            </a:fld>
            <a:endParaRPr lang="en-CA"/>
          </a:p>
        </p:txBody>
      </p:sp>
    </p:spTree>
    <p:extLst>
      <p:ext uri="{BB962C8B-B14F-4D97-AF65-F5344CB8AC3E}">
        <p14:creationId xmlns:p14="http://schemas.microsoft.com/office/powerpoint/2010/main" val="117301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Too Much Water</a:t>
            </a:r>
          </a:p>
          <a:p>
            <a:pPr>
              <a:lnSpc>
                <a:spcPct val="125000"/>
              </a:lnSpc>
              <a:spcBef>
                <a:spcPts val="2400"/>
              </a:spcBef>
            </a:pPr>
            <a:r>
              <a:rPr lang="en-US" sz="1200" dirty="0"/>
              <a:t>Ask students what they think will happen if plants have too much water.</a:t>
            </a:r>
          </a:p>
          <a:p>
            <a:pPr>
              <a:lnSpc>
                <a:spcPct val="125000"/>
              </a:lnSpc>
              <a:spcBef>
                <a:spcPts val="2400"/>
              </a:spcBef>
            </a:pPr>
            <a:endParaRPr lang="en-US" sz="1200" dirty="0"/>
          </a:p>
          <a:p>
            <a:pPr>
              <a:lnSpc>
                <a:spcPct val="125000"/>
              </a:lnSpc>
              <a:spcBef>
                <a:spcPts val="2400"/>
              </a:spcBef>
            </a:pPr>
            <a:r>
              <a:rPr lang="en-US" sz="1200" dirty="0"/>
              <a:t>Too much water is also a big problem for farmers.</a:t>
            </a:r>
          </a:p>
          <a:p>
            <a:pPr>
              <a:lnSpc>
                <a:spcPct val="125000"/>
              </a:lnSpc>
              <a:spcBef>
                <a:spcPts val="2400"/>
              </a:spcBef>
            </a:pPr>
            <a:endParaRPr lang="en-US" sz="1200" dirty="0"/>
          </a:p>
          <a:p>
            <a:pPr>
              <a:lnSpc>
                <a:spcPct val="125000"/>
              </a:lnSpc>
              <a:spcBef>
                <a:spcPts val="2400"/>
              </a:spcBef>
            </a:pPr>
            <a:r>
              <a:rPr lang="en-US" sz="1200" dirty="0"/>
              <a:t>Flooding or heavy rainfall can affect the health of soil because it washes away some of the soil particles and nutrients that plants need to grow and be healthy. Flooding can also drown plants in the fields so they can not grow. </a:t>
            </a:r>
          </a:p>
          <a:p>
            <a:endParaRPr lang="en-US" sz="1200" dirty="0">
              <a:solidFill>
                <a:schemeClr val="tx1"/>
              </a:solidFill>
              <a:latin typeface="+mn-lt"/>
            </a:endParaRPr>
          </a:p>
          <a:p>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10</a:t>
            </a:fld>
            <a:endParaRPr lang="en-CA"/>
          </a:p>
        </p:txBody>
      </p:sp>
    </p:spTree>
    <p:extLst>
      <p:ext uri="{BB962C8B-B14F-4D97-AF65-F5344CB8AC3E}">
        <p14:creationId xmlns:p14="http://schemas.microsoft.com/office/powerpoint/2010/main" val="2145546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Temperature</a:t>
            </a:r>
          </a:p>
          <a:p>
            <a:pPr>
              <a:lnSpc>
                <a:spcPct val="125000"/>
              </a:lnSpc>
              <a:spcBef>
                <a:spcPts val="2400"/>
              </a:spcBef>
            </a:pPr>
            <a:r>
              <a:rPr lang="en-US" sz="1200" dirty="0">
                <a:solidFill>
                  <a:srgbClr val="FF6600"/>
                </a:solidFill>
              </a:rPr>
              <a:t>Ask the children to think about how they feel if they get too cold or too hot and what they do about it.</a:t>
            </a:r>
          </a:p>
          <a:p>
            <a:pPr>
              <a:lnSpc>
                <a:spcPct val="125000"/>
              </a:lnSpc>
              <a:spcBef>
                <a:spcPts val="2400"/>
              </a:spcBef>
            </a:pPr>
            <a:endParaRPr lang="en-US" sz="1200" dirty="0">
              <a:solidFill>
                <a:srgbClr val="FF6600"/>
              </a:solidFill>
            </a:endParaRPr>
          </a:p>
          <a:p>
            <a:pPr>
              <a:lnSpc>
                <a:spcPct val="125000"/>
              </a:lnSpc>
              <a:spcBef>
                <a:spcPts val="2400"/>
              </a:spcBef>
            </a:pPr>
            <a:r>
              <a:rPr lang="en-US" sz="1200" dirty="0">
                <a:solidFill>
                  <a:srgbClr val="FF6600"/>
                </a:solidFill>
              </a:rPr>
              <a:t>Just like us, plants need a suitable temperature to be healthy. They will not start to grow from seeds if their environment is not the correct temperature. </a:t>
            </a:r>
          </a:p>
          <a:p>
            <a:endParaRPr lang="en-US" sz="1200" dirty="0">
              <a:solidFill>
                <a:schemeClr val="tx1"/>
              </a:solidFill>
              <a:latin typeface="+mn-lt"/>
            </a:endParaRPr>
          </a:p>
          <a:p>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11</a:t>
            </a:fld>
            <a:endParaRPr lang="en-CA"/>
          </a:p>
        </p:txBody>
      </p:sp>
    </p:spTree>
    <p:extLst>
      <p:ext uri="{BB962C8B-B14F-4D97-AF65-F5344CB8AC3E}">
        <p14:creationId xmlns:p14="http://schemas.microsoft.com/office/powerpoint/2010/main" val="3678985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Grown in Ontario</a:t>
            </a:r>
          </a:p>
          <a:p>
            <a:pPr>
              <a:lnSpc>
                <a:spcPct val="125000"/>
              </a:lnSpc>
              <a:spcBef>
                <a:spcPts val="2400"/>
              </a:spcBef>
            </a:pPr>
            <a:r>
              <a:rPr lang="en-US" sz="1200" dirty="0"/>
              <a:t>Explain that different plants need different temperatures, which is why we can grow certain foods in Ontario but not all plants. </a:t>
            </a:r>
          </a:p>
          <a:p>
            <a:pPr>
              <a:lnSpc>
                <a:spcPct val="125000"/>
              </a:lnSpc>
              <a:spcBef>
                <a:spcPts val="2400"/>
              </a:spcBef>
            </a:pPr>
            <a:endParaRPr lang="en-US" sz="1200" dirty="0"/>
          </a:p>
          <a:p>
            <a:pPr>
              <a:lnSpc>
                <a:spcPct val="125000"/>
              </a:lnSpc>
              <a:spcBef>
                <a:spcPts val="2400"/>
              </a:spcBef>
            </a:pPr>
            <a:r>
              <a:rPr lang="en-US" sz="1200" dirty="0"/>
              <a:t>Some plants need different conditions such as a different climate.</a:t>
            </a:r>
          </a:p>
          <a:p>
            <a:pPr>
              <a:lnSpc>
                <a:spcPct val="125000"/>
              </a:lnSpc>
              <a:spcBef>
                <a:spcPts val="2400"/>
              </a:spcBef>
            </a:pPr>
            <a:endParaRPr lang="en-US" sz="1200" dirty="0"/>
          </a:p>
          <a:p>
            <a:pPr>
              <a:lnSpc>
                <a:spcPct val="125000"/>
              </a:lnSpc>
              <a:spcBef>
                <a:spcPts val="2400"/>
              </a:spcBef>
            </a:pPr>
            <a:r>
              <a:rPr lang="en-US" sz="1200" dirty="0"/>
              <a:t>Some plants need different conditions to survive such as bananas, which need a tropical temperature.</a:t>
            </a:r>
          </a:p>
          <a:p>
            <a:pPr>
              <a:lnSpc>
                <a:spcPct val="125000"/>
              </a:lnSpc>
              <a:spcBef>
                <a:spcPts val="2400"/>
              </a:spcBef>
            </a:pPr>
            <a:endParaRPr lang="en-US" sz="1200" dirty="0"/>
          </a:p>
          <a:p>
            <a:pPr>
              <a:lnSpc>
                <a:spcPct val="125000"/>
              </a:lnSpc>
              <a:spcBef>
                <a:spcPts val="2400"/>
              </a:spcBef>
            </a:pPr>
            <a:r>
              <a:rPr lang="en-US" sz="1200" dirty="0"/>
              <a:t>Explain: eating food grown in Ontario is one way we can care for the environment. When food doesn’t have to travel very far to reach our plates, it takes less fuel, reducing air pollution.</a:t>
            </a:r>
            <a:endParaRPr lang="en-US" sz="1200" dirty="0">
              <a:solidFill>
                <a:schemeClr val="tx1"/>
              </a:solidFill>
              <a:latin typeface="+mn-lt"/>
            </a:endParaRPr>
          </a:p>
          <a:p>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12</a:t>
            </a:fld>
            <a:endParaRPr lang="en-CA"/>
          </a:p>
        </p:txBody>
      </p:sp>
    </p:spTree>
    <p:extLst>
      <p:ext uri="{BB962C8B-B14F-4D97-AF65-F5344CB8AC3E}">
        <p14:creationId xmlns:p14="http://schemas.microsoft.com/office/powerpoint/2010/main" val="1733596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Nutrients</a:t>
            </a:r>
          </a:p>
          <a:p>
            <a:pPr>
              <a:lnSpc>
                <a:spcPct val="125000"/>
              </a:lnSpc>
              <a:spcBef>
                <a:spcPts val="2400"/>
              </a:spcBef>
            </a:pPr>
            <a:r>
              <a:rPr lang="en-US" sz="1200" dirty="0"/>
              <a:t>Plants take their nutrients from the soil so it is very important that farmers keep their soil healthy.  We will learn all about this later in the project.</a:t>
            </a:r>
            <a:endParaRPr lang="en-US" sz="1200" dirty="0">
              <a:solidFill>
                <a:schemeClr val="tx1"/>
              </a:solidFill>
              <a:latin typeface="+mn-lt"/>
            </a:endParaRPr>
          </a:p>
          <a:p>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13</a:t>
            </a:fld>
            <a:endParaRPr lang="en-CA"/>
          </a:p>
        </p:txBody>
      </p:sp>
    </p:spTree>
    <p:extLst>
      <p:ext uri="{BB962C8B-B14F-4D97-AF65-F5344CB8AC3E}">
        <p14:creationId xmlns:p14="http://schemas.microsoft.com/office/powerpoint/2010/main" val="100422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Fair Test</a:t>
            </a:r>
          </a:p>
          <a:p>
            <a:pPr marL="0" indent="0">
              <a:lnSpc>
                <a:spcPct val="150000"/>
              </a:lnSpc>
              <a:spcBef>
                <a:spcPts val="2400"/>
              </a:spcBef>
              <a:buNone/>
            </a:pPr>
            <a:r>
              <a:rPr lang="en-US" sz="1200" dirty="0"/>
              <a:t>Use the presentation to discuss the meaning of a fair test and why it is important.</a:t>
            </a:r>
          </a:p>
          <a:p>
            <a:pPr marL="0" indent="0">
              <a:lnSpc>
                <a:spcPct val="150000"/>
              </a:lnSpc>
              <a:spcBef>
                <a:spcPts val="2400"/>
              </a:spcBef>
              <a:buNone/>
            </a:pPr>
            <a:endParaRPr lang="en-US" sz="1200" dirty="0"/>
          </a:p>
          <a:p>
            <a:pPr marL="0" indent="0">
              <a:lnSpc>
                <a:spcPct val="150000"/>
              </a:lnSpc>
              <a:spcBef>
                <a:spcPts val="2400"/>
              </a:spcBef>
              <a:buNone/>
            </a:pPr>
            <a:r>
              <a:rPr lang="en-US" sz="1200" dirty="0"/>
              <a:t>A fair test is a controlled investigation that compares two things. For a test to be fair or well-controlled, we have to make sure that only one thing (called a variable) is changed and everything else is kept the same.</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14</a:t>
            </a:fld>
            <a:endParaRPr lang="en-CA"/>
          </a:p>
        </p:txBody>
      </p:sp>
    </p:spTree>
    <p:extLst>
      <p:ext uri="{BB962C8B-B14F-4D97-AF65-F5344CB8AC3E}">
        <p14:creationId xmlns:p14="http://schemas.microsoft.com/office/powerpoint/2010/main" val="372153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Variables</a:t>
            </a:r>
          </a:p>
          <a:p>
            <a:pPr marL="0" indent="0">
              <a:lnSpc>
                <a:spcPct val="135000"/>
              </a:lnSpc>
              <a:spcBef>
                <a:spcPts val="2400"/>
              </a:spcBef>
              <a:buNone/>
            </a:pPr>
            <a:r>
              <a:rPr lang="en-US" dirty="0"/>
              <a:t>A variable is anything that can affect the results we are observing or measuring.</a:t>
            </a:r>
          </a:p>
          <a:p>
            <a:pPr marL="0" indent="0">
              <a:lnSpc>
                <a:spcPct val="135000"/>
              </a:lnSpc>
              <a:spcBef>
                <a:spcPts val="2400"/>
              </a:spcBef>
              <a:buNone/>
            </a:pPr>
            <a:endParaRPr lang="en-US" dirty="0"/>
          </a:p>
          <a:p>
            <a:pPr marL="0" indent="0">
              <a:lnSpc>
                <a:spcPct val="135000"/>
              </a:lnSpc>
              <a:spcBef>
                <a:spcPts val="2400"/>
              </a:spcBef>
              <a:buNone/>
            </a:pPr>
            <a:r>
              <a:rPr lang="en-US" dirty="0"/>
              <a:t>In our investigation, we will use two different seeds. This is the variable we are changing.</a:t>
            </a:r>
          </a:p>
          <a:p>
            <a:pPr marL="0" indent="0">
              <a:lnSpc>
                <a:spcPct val="135000"/>
              </a:lnSpc>
              <a:spcBef>
                <a:spcPts val="2400"/>
              </a:spcBef>
              <a:buNone/>
            </a:pPr>
            <a:endParaRPr lang="en-US" dirty="0"/>
          </a:p>
          <a:p>
            <a:pPr marL="0" indent="0">
              <a:lnSpc>
                <a:spcPct val="135000"/>
              </a:lnSpc>
              <a:spcBef>
                <a:spcPts val="2400"/>
              </a:spcBef>
              <a:buNone/>
            </a:pPr>
            <a:r>
              <a:rPr lang="en-US" dirty="0"/>
              <a:t>Then we will treat both of our seeds exactly the same and observe what happens. </a:t>
            </a:r>
          </a:p>
          <a:p>
            <a:pPr marL="0" indent="0">
              <a:lnSpc>
                <a:spcPct val="135000"/>
              </a:lnSpc>
              <a:spcBef>
                <a:spcPts val="2400"/>
              </a:spcBef>
              <a:buNone/>
            </a:pPr>
            <a:endParaRPr lang="en-US" dirty="0"/>
          </a:p>
          <a:p>
            <a:pPr marL="0" indent="0">
              <a:lnSpc>
                <a:spcPct val="135000"/>
              </a:lnSpc>
              <a:spcBef>
                <a:spcPts val="2400"/>
              </a:spcBef>
              <a:buNone/>
            </a:pPr>
            <a:r>
              <a:rPr lang="en-US" dirty="0"/>
              <a:t>Ask students what variables we need to keep the same as we look after our young plants. Possible answers are type of compost, planting depth, amount of water, size of pot, position in classroom (to keep light and temperature constant).</a:t>
            </a:r>
            <a:endParaRPr lang="en-US" dirty="0">
              <a:solidFill>
                <a:srgbClr val="FF6600"/>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15</a:t>
            </a:fld>
            <a:endParaRPr lang="en-CA"/>
          </a:p>
        </p:txBody>
      </p:sp>
    </p:spTree>
    <p:extLst>
      <p:ext uri="{BB962C8B-B14F-4D97-AF65-F5344CB8AC3E}">
        <p14:creationId xmlns:p14="http://schemas.microsoft.com/office/powerpoint/2010/main" val="74054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Make a Prediction</a:t>
            </a:r>
          </a:p>
          <a:p>
            <a:pPr marL="0" indent="0">
              <a:lnSpc>
                <a:spcPct val="135000"/>
              </a:lnSpc>
              <a:spcBef>
                <a:spcPts val="2400"/>
              </a:spcBef>
              <a:buNone/>
            </a:pPr>
            <a:r>
              <a:rPr lang="en-US" dirty="0">
                <a:solidFill>
                  <a:srgbClr val="FF6600"/>
                </a:solidFill>
              </a:rPr>
              <a:t>Ask students to predict which ingredient they think will grow the fastest/tallest and why.</a:t>
            </a:r>
            <a:endParaRPr lang="en-US" dirty="0"/>
          </a:p>
        </p:txBody>
      </p:sp>
      <p:sp>
        <p:nvSpPr>
          <p:cNvPr id="4" name="Slide Number Placeholder 3"/>
          <p:cNvSpPr>
            <a:spLocks noGrp="1"/>
          </p:cNvSpPr>
          <p:nvPr>
            <p:ph type="sldNum" sz="quarter" idx="5"/>
          </p:nvPr>
        </p:nvSpPr>
        <p:spPr/>
        <p:txBody>
          <a:bodyPr/>
          <a:lstStyle/>
          <a:p>
            <a:fld id="{A1152B4D-80B6-452C-A7D7-277FD7B18C08}" type="slidenum">
              <a:rPr lang="en-CA" smtClean="0"/>
              <a:t>16</a:t>
            </a:fld>
            <a:endParaRPr lang="en-CA"/>
          </a:p>
        </p:txBody>
      </p:sp>
    </p:spTree>
    <p:extLst>
      <p:ext uri="{BB962C8B-B14F-4D97-AF65-F5344CB8AC3E}">
        <p14:creationId xmlns:p14="http://schemas.microsoft.com/office/powerpoint/2010/main" val="4052342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Planting Your Seeds</a:t>
            </a:r>
          </a:p>
          <a:p>
            <a:pPr marL="0" indent="0">
              <a:lnSpc>
                <a:spcPct val="135000"/>
              </a:lnSpc>
              <a:spcBef>
                <a:spcPts val="1600"/>
              </a:spcBef>
              <a:buNone/>
            </a:pPr>
            <a:r>
              <a:rPr lang="en-US" dirty="0"/>
              <a:t>Model planting each of the ingredient seeds.</a:t>
            </a:r>
          </a:p>
          <a:p>
            <a:pPr marL="0" indent="0">
              <a:lnSpc>
                <a:spcPct val="135000"/>
              </a:lnSpc>
              <a:spcBef>
                <a:spcPts val="1600"/>
              </a:spcBef>
              <a:buNone/>
            </a:pPr>
            <a:endParaRPr lang="en-US" dirty="0"/>
          </a:p>
          <a:p>
            <a:pPr marL="0" indent="0">
              <a:lnSpc>
                <a:spcPct val="135000"/>
              </a:lnSpc>
              <a:spcBef>
                <a:spcPts val="1600"/>
              </a:spcBef>
              <a:buNone/>
            </a:pPr>
            <a:r>
              <a:rPr lang="en-US" dirty="0"/>
              <a:t>Model measuring water accurately and agree on a standard volume of water to give to each seed. </a:t>
            </a:r>
          </a:p>
          <a:p>
            <a:pPr marL="0" indent="0">
              <a:lnSpc>
                <a:spcPct val="135000"/>
              </a:lnSpc>
              <a:spcBef>
                <a:spcPts val="1600"/>
              </a:spcBef>
              <a:buNone/>
            </a:pPr>
            <a:endParaRPr lang="en-US" dirty="0"/>
          </a:p>
          <a:p>
            <a:pPr marL="0" indent="0">
              <a:lnSpc>
                <a:spcPct val="135000"/>
              </a:lnSpc>
              <a:spcBef>
                <a:spcPts val="1600"/>
              </a:spcBef>
              <a:buNone/>
            </a:pPr>
            <a:r>
              <a:rPr lang="en-US" dirty="0"/>
              <a:t>Discuss the best place in the classroom to keep the plants to help them grow.</a:t>
            </a:r>
          </a:p>
          <a:p>
            <a:pPr marL="0" indent="0">
              <a:lnSpc>
                <a:spcPct val="135000"/>
              </a:lnSpc>
              <a:spcBef>
                <a:spcPts val="1600"/>
              </a:spcBef>
              <a:buNone/>
            </a:pPr>
            <a:endParaRPr lang="en-US" dirty="0"/>
          </a:p>
          <a:p>
            <a:pPr marL="0" indent="0">
              <a:lnSpc>
                <a:spcPct val="135000"/>
              </a:lnSpc>
              <a:spcBef>
                <a:spcPts val="1600"/>
              </a:spcBef>
              <a:buNone/>
            </a:pPr>
            <a:r>
              <a:rPr lang="en-US" dirty="0"/>
              <a:t>Educators can order free seed kits to use with this step.  While supplies last at </a:t>
            </a:r>
            <a:r>
              <a:rPr lang="en-US" b="1" dirty="0"/>
              <a:t>https://goodineverygrain.ca/ontario-farming-stemterprise/</a:t>
            </a:r>
          </a:p>
        </p:txBody>
      </p:sp>
      <p:sp>
        <p:nvSpPr>
          <p:cNvPr id="4" name="Slide Number Placeholder 3"/>
          <p:cNvSpPr>
            <a:spLocks noGrp="1"/>
          </p:cNvSpPr>
          <p:nvPr>
            <p:ph type="sldNum" sz="quarter" idx="5"/>
          </p:nvPr>
        </p:nvSpPr>
        <p:spPr/>
        <p:txBody>
          <a:bodyPr/>
          <a:lstStyle/>
          <a:p>
            <a:fld id="{A1152B4D-80B6-452C-A7D7-277FD7B18C08}" type="slidenum">
              <a:rPr lang="en-CA" smtClean="0"/>
              <a:t>17</a:t>
            </a:fld>
            <a:endParaRPr lang="en-CA"/>
          </a:p>
        </p:txBody>
      </p:sp>
    </p:spTree>
    <p:extLst>
      <p:ext uri="{BB962C8B-B14F-4D97-AF65-F5344CB8AC3E}">
        <p14:creationId xmlns:p14="http://schemas.microsoft.com/office/powerpoint/2010/main" val="4078978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Observational Journals</a:t>
            </a:r>
          </a:p>
          <a:p>
            <a:pPr marL="0" indent="0">
              <a:lnSpc>
                <a:spcPct val="125000"/>
              </a:lnSpc>
              <a:spcBef>
                <a:spcPts val="2400"/>
              </a:spcBef>
              <a:buNone/>
            </a:pPr>
            <a:r>
              <a:rPr lang="en-US" sz="1200" dirty="0"/>
              <a:t>As their plants grow, ask students to complete a regular ingredient diary using the activity sheet. </a:t>
            </a:r>
          </a:p>
          <a:p>
            <a:pPr marL="0" indent="0">
              <a:lnSpc>
                <a:spcPct val="125000"/>
              </a:lnSpc>
              <a:spcBef>
                <a:spcPts val="2400"/>
              </a:spcBef>
              <a:buNone/>
            </a:pPr>
            <a:endParaRPr lang="en-US" sz="1200" dirty="0"/>
          </a:p>
          <a:p>
            <a:pPr marL="0" indent="0">
              <a:lnSpc>
                <a:spcPct val="125000"/>
              </a:lnSpc>
              <a:spcBef>
                <a:spcPts val="2400"/>
              </a:spcBef>
              <a:buNone/>
            </a:pPr>
            <a:r>
              <a:rPr lang="en-US" sz="1200" dirty="0"/>
              <a:t>Students should be encouraged to observe their plants closely and draw detailed, labelled diagrams at each stage. </a:t>
            </a:r>
          </a:p>
          <a:p>
            <a:pPr marL="0" indent="0">
              <a:lnSpc>
                <a:spcPct val="125000"/>
              </a:lnSpc>
              <a:spcBef>
                <a:spcPts val="2400"/>
              </a:spcBef>
              <a:buNone/>
            </a:pPr>
            <a:endParaRPr lang="en-US" sz="1200" dirty="0"/>
          </a:p>
          <a:p>
            <a:pPr marL="0" indent="0">
              <a:lnSpc>
                <a:spcPct val="125000"/>
              </a:lnSpc>
              <a:spcBef>
                <a:spcPts val="2400"/>
              </a:spcBef>
              <a:buNone/>
            </a:pPr>
            <a:r>
              <a:rPr lang="en-US" sz="1200" dirty="0"/>
              <a:t>Model measuring length accurately and ask the children to record the height of their plants at each stage. </a:t>
            </a:r>
          </a:p>
          <a:p>
            <a:pPr marL="0" indent="0">
              <a:lnSpc>
                <a:spcPct val="125000"/>
              </a:lnSpc>
              <a:spcBef>
                <a:spcPts val="2400"/>
              </a:spcBef>
              <a:buNone/>
            </a:pPr>
            <a:endParaRPr lang="en-US" sz="1200" dirty="0"/>
          </a:p>
          <a:p>
            <a:pPr marL="0" indent="0">
              <a:lnSpc>
                <a:spcPct val="125000"/>
              </a:lnSpc>
              <a:spcBef>
                <a:spcPts val="2400"/>
              </a:spcBef>
              <a:buNone/>
            </a:pPr>
            <a:r>
              <a:rPr lang="en-US" sz="1200" dirty="0"/>
              <a:t>Use the presentation to teach the appropriate scientific vocabulary to label and describe their diagrams .</a:t>
            </a:r>
          </a:p>
          <a:p>
            <a:pPr marL="0" indent="0">
              <a:lnSpc>
                <a:spcPct val="125000"/>
              </a:lnSpc>
              <a:spcBef>
                <a:spcPts val="2400"/>
              </a:spcBef>
              <a:buNone/>
            </a:pPr>
            <a:endParaRPr lang="en-US" sz="1200" dirty="0"/>
          </a:p>
          <a:p>
            <a:pPr marL="0" indent="0">
              <a:lnSpc>
                <a:spcPct val="125000"/>
              </a:lnSpc>
              <a:spcBef>
                <a:spcPts val="2400"/>
              </a:spcBef>
              <a:buNone/>
            </a:pPr>
            <a:r>
              <a:rPr lang="en-US" sz="1200" dirty="0"/>
              <a:t>Students could also take a photo each day to create a time lapse video of their plants’ growth.</a:t>
            </a:r>
            <a:endParaRPr lang="en-US" sz="1200" dirty="0">
              <a:solidFill>
                <a:schemeClr val="tx1"/>
              </a:solidFill>
              <a:latin typeface="+mn-lt"/>
            </a:endParaRPr>
          </a:p>
          <a:p>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18</a:t>
            </a:fld>
            <a:endParaRPr lang="en-CA"/>
          </a:p>
        </p:txBody>
      </p:sp>
    </p:spTree>
    <p:extLst>
      <p:ext uri="{BB962C8B-B14F-4D97-AF65-F5344CB8AC3E}">
        <p14:creationId xmlns:p14="http://schemas.microsoft.com/office/powerpoint/2010/main" val="2232561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Conclusions</a:t>
            </a:r>
          </a:p>
          <a:p>
            <a:pPr marL="0" indent="0">
              <a:lnSpc>
                <a:spcPct val="135000"/>
              </a:lnSpc>
              <a:spcBef>
                <a:spcPts val="2400"/>
              </a:spcBef>
              <a:buNone/>
            </a:pPr>
            <a:r>
              <a:rPr lang="en-US" dirty="0"/>
              <a:t>Once the plants have grown ask the children to consider the questions on the presentation:</a:t>
            </a:r>
            <a:r>
              <a:rPr lang="en-US" sz="1200" dirty="0"/>
              <a:t>• Explain what you found and why you think it happened. </a:t>
            </a:r>
          </a:p>
          <a:p>
            <a:pPr>
              <a:lnSpc>
                <a:spcPct val="110000"/>
              </a:lnSpc>
              <a:spcBef>
                <a:spcPts val="900"/>
              </a:spcBef>
            </a:pPr>
            <a:r>
              <a:rPr lang="en-US" sz="1200"/>
              <a:t>• </a:t>
            </a:r>
            <a:r>
              <a:rPr lang="en-US" sz="1200" dirty="0"/>
              <a:t>Which ingredient grew fastest?</a:t>
            </a:r>
          </a:p>
          <a:p>
            <a:pPr>
              <a:lnSpc>
                <a:spcPct val="110000"/>
              </a:lnSpc>
              <a:spcBef>
                <a:spcPts val="900"/>
              </a:spcBef>
            </a:pPr>
            <a:r>
              <a:rPr lang="en-US" sz="1200" dirty="0"/>
              <a:t>• Which ingredient grew tallest?</a:t>
            </a:r>
          </a:p>
          <a:p>
            <a:pPr>
              <a:lnSpc>
                <a:spcPct val="110000"/>
              </a:lnSpc>
              <a:spcBef>
                <a:spcPts val="900"/>
              </a:spcBef>
            </a:pPr>
            <a:r>
              <a:rPr lang="en-US" sz="1200" dirty="0"/>
              <a:t>• What did you notice about the directions the plants grew?</a:t>
            </a:r>
          </a:p>
          <a:p>
            <a:pPr>
              <a:lnSpc>
                <a:spcPct val="110000"/>
              </a:lnSpc>
              <a:spcBef>
                <a:spcPts val="900"/>
              </a:spcBef>
            </a:pPr>
            <a:r>
              <a:rPr lang="en-US" sz="1200" dirty="0"/>
              <a:t>• Was your investigation a fair test?</a:t>
            </a:r>
          </a:p>
          <a:p>
            <a:pPr>
              <a:lnSpc>
                <a:spcPct val="110000"/>
              </a:lnSpc>
              <a:spcBef>
                <a:spcPts val="900"/>
              </a:spcBef>
            </a:pPr>
            <a:r>
              <a:rPr lang="en-US" sz="1200" dirty="0"/>
              <a:t>• How could you improve it next time?</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19</a:t>
            </a:fld>
            <a:endParaRPr lang="en-CA"/>
          </a:p>
        </p:txBody>
      </p:sp>
    </p:spTree>
    <p:extLst>
      <p:ext uri="{BB962C8B-B14F-4D97-AF65-F5344CB8AC3E}">
        <p14:creationId xmlns:p14="http://schemas.microsoft.com/office/powerpoint/2010/main" val="58756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Learning Objectives</a:t>
            </a:r>
          </a:p>
          <a:p>
            <a:pPr>
              <a:lnSpc>
                <a:spcPct val="100000"/>
              </a:lnSpc>
              <a:spcBef>
                <a:spcPts val="2400"/>
              </a:spcBef>
            </a:pPr>
            <a:r>
              <a:rPr lang="en-US" dirty="0"/>
              <a:t>Notice that plants have distinct characteristics.</a:t>
            </a:r>
          </a:p>
          <a:p>
            <a:pPr>
              <a:lnSpc>
                <a:spcPct val="100000"/>
              </a:lnSpc>
              <a:spcBef>
                <a:spcPts val="2400"/>
              </a:spcBef>
            </a:pPr>
            <a:r>
              <a:rPr lang="en-US" dirty="0"/>
              <a:t>Identify similarities and differences among the various types of plants grown.</a:t>
            </a:r>
          </a:p>
          <a:p>
            <a:pPr>
              <a:lnSpc>
                <a:spcPct val="100000"/>
              </a:lnSpc>
              <a:spcBef>
                <a:spcPts val="2400"/>
              </a:spcBef>
            </a:pPr>
            <a:r>
              <a:rPr lang="en-US" dirty="0"/>
              <a:t>Understand the basic needs of plants and energy.</a:t>
            </a:r>
          </a:p>
          <a:p>
            <a:pPr>
              <a:lnSpc>
                <a:spcPct val="100000"/>
              </a:lnSpc>
              <a:spcBef>
                <a:spcPts val="2400"/>
              </a:spcBef>
            </a:pPr>
            <a:r>
              <a:rPr lang="en-US" dirty="0"/>
              <a:t>Consider different ways plants are grown </a:t>
            </a:r>
            <a:r>
              <a:rPr lang="en-US"/>
              <a:t>for food.</a:t>
            </a:r>
            <a:endParaRPr lang="en-US" dirty="0"/>
          </a:p>
          <a:p>
            <a:pPr>
              <a:lnSpc>
                <a:spcPct val="100000"/>
              </a:lnSpc>
              <a:spcBef>
                <a:spcPts val="2400"/>
              </a:spcBef>
            </a:pPr>
            <a:r>
              <a:rPr lang="en-US" dirty="0"/>
              <a:t>Discuss examples of environmental conditions that may threaten plant and animal survival.</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2</a:t>
            </a:fld>
            <a:endParaRPr lang="en-CA"/>
          </a:p>
        </p:txBody>
      </p:sp>
    </p:spTree>
    <p:extLst>
      <p:ext uri="{BB962C8B-B14F-4D97-AF65-F5344CB8AC3E}">
        <p14:creationId xmlns:p14="http://schemas.microsoft.com/office/powerpoint/2010/main" val="85083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Recap the Last Session</a:t>
            </a:r>
          </a:p>
          <a:p>
            <a:pPr marL="0" lvl="1" indent="0">
              <a:lnSpc>
                <a:spcPct val="135000"/>
              </a:lnSpc>
              <a:spcBef>
                <a:spcPts val="2400"/>
              </a:spcBef>
              <a:buNone/>
            </a:pPr>
            <a:r>
              <a:rPr lang="en-US" sz="1200" dirty="0"/>
              <a:t>Ask students to discuss the questions on the presentation with their business groups to recap their learning from stage 1: Where do Plants Come From? Where do seeds come from?</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3</a:t>
            </a:fld>
            <a:endParaRPr lang="en-CA"/>
          </a:p>
        </p:txBody>
      </p:sp>
    </p:spTree>
    <p:extLst>
      <p:ext uri="{BB962C8B-B14F-4D97-AF65-F5344CB8AC3E}">
        <p14:creationId xmlns:p14="http://schemas.microsoft.com/office/powerpoint/2010/main" val="21727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Growing Plants From Seeds</a:t>
            </a:r>
          </a:p>
          <a:p>
            <a:pPr marL="0" indent="0">
              <a:lnSpc>
                <a:spcPct val="125000"/>
              </a:lnSpc>
              <a:spcBef>
                <a:spcPts val="2400"/>
              </a:spcBef>
              <a:buNone/>
            </a:pPr>
            <a:r>
              <a:rPr lang="en-US" dirty="0"/>
              <a:t>Explain: We are going to grow our own plant ingredients from seeds so we can see our plant learning coming to life in the classroom. </a:t>
            </a:r>
          </a:p>
          <a:p>
            <a:pPr marL="0" indent="0">
              <a:lnSpc>
                <a:spcPct val="125000"/>
              </a:lnSpc>
              <a:spcBef>
                <a:spcPts val="2400"/>
              </a:spcBef>
              <a:buNone/>
            </a:pPr>
            <a:endParaRPr lang="en-US" dirty="0"/>
          </a:p>
          <a:p>
            <a:pPr marL="0" indent="0">
              <a:lnSpc>
                <a:spcPct val="125000"/>
              </a:lnSpc>
              <a:spcBef>
                <a:spcPts val="2400"/>
              </a:spcBef>
              <a:buNone/>
            </a:pPr>
            <a:r>
              <a:rPr lang="en-US" dirty="0"/>
              <a:t>Explain: Seeds are little packages of life. Inside them is everything needed to make a new plant under the right conditions.</a:t>
            </a:r>
          </a:p>
          <a:p>
            <a:pPr marL="0" indent="0">
              <a:lnSpc>
                <a:spcPct val="125000"/>
              </a:lnSpc>
              <a:spcBef>
                <a:spcPts val="2400"/>
              </a:spcBef>
              <a:buNone/>
            </a:pPr>
            <a:endParaRPr lang="en-US" dirty="0"/>
          </a:p>
          <a:p>
            <a:pPr marL="0" indent="0">
              <a:lnSpc>
                <a:spcPct val="125000"/>
              </a:lnSpc>
              <a:spcBef>
                <a:spcPts val="2400"/>
              </a:spcBef>
              <a:buNone/>
            </a:pPr>
            <a:r>
              <a:rPr lang="en-US" dirty="0"/>
              <a:t>We will keep a journal and conduct an investigation to see which of our plant ingredients will grow fastest and win the great ingredient race!</a:t>
            </a:r>
          </a:p>
        </p:txBody>
      </p:sp>
      <p:sp>
        <p:nvSpPr>
          <p:cNvPr id="4" name="Slide Number Placeholder 3"/>
          <p:cNvSpPr>
            <a:spLocks noGrp="1"/>
          </p:cNvSpPr>
          <p:nvPr>
            <p:ph type="sldNum" sz="quarter" idx="5"/>
          </p:nvPr>
        </p:nvSpPr>
        <p:spPr/>
        <p:txBody>
          <a:bodyPr/>
          <a:lstStyle/>
          <a:p>
            <a:fld id="{A1152B4D-80B6-452C-A7D7-277FD7B18C08}" type="slidenum">
              <a:rPr lang="en-CA" smtClean="0"/>
              <a:t>4</a:t>
            </a:fld>
            <a:endParaRPr lang="en-CA"/>
          </a:p>
        </p:txBody>
      </p:sp>
    </p:spTree>
    <p:extLst>
      <p:ext uri="{BB962C8B-B14F-4D97-AF65-F5344CB8AC3E}">
        <p14:creationId xmlns:p14="http://schemas.microsoft.com/office/powerpoint/2010/main" val="182042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What Do Plants Need?</a:t>
            </a:r>
          </a:p>
          <a:p>
            <a:pPr marL="0" indent="0">
              <a:lnSpc>
                <a:spcPct val="125000"/>
              </a:lnSpc>
              <a:spcBef>
                <a:spcPts val="2400"/>
              </a:spcBef>
              <a:buNone/>
            </a:pPr>
            <a:r>
              <a:rPr lang="en-US" dirty="0"/>
              <a:t>Explain: Just like humans, plants need certain things to grow and be healthy. Ask the children if they can think of any things plants need. Create a list on the Wonder Wall or a whiteboard.</a:t>
            </a:r>
          </a:p>
        </p:txBody>
      </p:sp>
      <p:sp>
        <p:nvSpPr>
          <p:cNvPr id="4" name="Slide Number Placeholder 3"/>
          <p:cNvSpPr>
            <a:spLocks noGrp="1"/>
          </p:cNvSpPr>
          <p:nvPr>
            <p:ph type="sldNum" sz="quarter" idx="5"/>
          </p:nvPr>
        </p:nvSpPr>
        <p:spPr/>
        <p:txBody>
          <a:bodyPr/>
          <a:lstStyle/>
          <a:p>
            <a:fld id="{A1152B4D-80B6-452C-A7D7-277FD7B18C08}" type="slidenum">
              <a:rPr lang="en-CA" smtClean="0"/>
              <a:t>5</a:t>
            </a:fld>
            <a:endParaRPr lang="en-CA"/>
          </a:p>
        </p:txBody>
      </p:sp>
    </p:spTree>
    <p:extLst>
      <p:ext uri="{BB962C8B-B14F-4D97-AF65-F5344CB8AC3E}">
        <p14:creationId xmlns:p14="http://schemas.microsoft.com/office/powerpoint/2010/main" val="152698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rPr>
              <a:t>Light</a:t>
            </a:r>
          </a:p>
          <a:p>
            <a:pPr>
              <a:lnSpc>
                <a:spcPct val="106000"/>
              </a:lnSpc>
              <a:spcBef>
                <a:spcPts val="1800"/>
              </a:spcBef>
              <a:buClr>
                <a:schemeClr val="dk1"/>
              </a:buClr>
              <a:buSzPts val="1800"/>
            </a:pPr>
            <a:r>
              <a:rPr lang="en-US" sz="1200" dirty="0">
                <a:solidFill>
                  <a:schemeClr val="tx1"/>
                </a:solidFill>
              </a:rPr>
              <a:t>Talk through the presentation to explain the conditions plants need in more detail:</a:t>
            </a:r>
          </a:p>
          <a:p>
            <a:pPr>
              <a:lnSpc>
                <a:spcPct val="106000"/>
              </a:lnSpc>
              <a:spcBef>
                <a:spcPts val="1800"/>
              </a:spcBef>
              <a:buClr>
                <a:schemeClr val="dk1"/>
              </a:buClr>
              <a:buSzPts val="1800"/>
            </a:pPr>
            <a:endParaRPr lang="en-US" sz="1200" dirty="0">
              <a:solidFill>
                <a:schemeClr val="tx1"/>
              </a:solidFill>
            </a:endParaRPr>
          </a:p>
          <a:p>
            <a:pPr>
              <a:lnSpc>
                <a:spcPct val="106000"/>
              </a:lnSpc>
              <a:spcBef>
                <a:spcPts val="1800"/>
              </a:spcBef>
              <a:buClr>
                <a:schemeClr val="dk1"/>
              </a:buClr>
              <a:buSzPts val="1800"/>
            </a:pPr>
            <a:r>
              <a:rPr lang="en-US" sz="1200" dirty="0">
                <a:solidFill>
                  <a:schemeClr val="tx1"/>
                </a:solidFill>
              </a:rPr>
              <a:t>Plants need light to grow and be healthy. </a:t>
            </a:r>
          </a:p>
          <a:p>
            <a:pPr>
              <a:lnSpc>
                <a:spcPct val="106000"/>
              </a:lnSpc>
              <a:spcBef>
                <a:spcPts val="1800"/>
              </a:spcBef>
              <a:buClr>
                <a:schemeClr val="dk1"/>
              </a:buClr>
              <a:buSzPts val="1800"/>
            </a:pPr>
            <a:endParaRPr lang="en-US" sz="1200" dirty="0">
              <a:solidFill>
                <a:schemeClr val="tx1"/>
              </a:solidFill>
            </a:endParaRPr>
          </a:p>
          <a:p>
            <a:pPr>
              <a:lnSpc>
                <a:spcPct val="106000"/>
              </a:lnSpc>
              <a:spcBef>
                <a:spcPts val="1800"/>
              </a:spcBef>
              <a:buClr>
                <a:schemeClr val="dk1"/>
              </a:buClr>
              <a:buSzPts val="1800"/>
            </a:pPr>
            <a:r>
              <a:rPr lang="en-US" sz="1200" dirty="0">
                <a:solidFill>
                  <a:schemeClr val="tx1"/>
                </a:solidFill>
              </a:rPr>
              <a:t>Plants are amazing! They can turn sunlight and water into food in their leaves during a process called photosynthesis.</a:t>
            </a:r>
            <a:endParaRPr lang="en-CA"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6</a:t>
            </a:fld>
            <a:endParaRPr lang="en-CA"/>
          </a:p>
        </p:txBody>
      </p:sp>
    </p:spTree>
    <p:extLst>
      <p:ext uri="{BB962C8B-B14F-4D97-AF65-F5344CB8AC3E}">
        <p14:creationId xmlns:p14="http://schemas.microsoft.com/office/powerpoint/2010/main" val="420510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Photosynthesis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During photosynthesis, plants use sunlight to turn water and carbon dioxide into nutrients to keep them healthy. Photosynthesis also releases oxygen, the gas that humans and animals need to breathe.</a:t>
            </a:r>
            <a:endParaRPr lang="en-US" sz="1200" dirty="0">
              <a:solidFill>
                <a:schemeClr val="tx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7</a:t>
            </a:fld>
            <a:endParaRPr lang="en-CA"/>
          </a:p>
        </p:txBody>
      </p:sp>
    </p:spTree>
    <p:extLst>
      <p:ext uri="{BB962C8B-B14F-4D97-AF65-F5344CB8AC3E}">
        <p14:creationId xmlns:p14="http://schemas.microsoft.com/office/powerpoint/2010/main" val="422332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Water</a:t>
            </a:r>
          </a:p>
          <a:p>
            <a:pPr>
              <a:lnSpc>
                <a:spcPct val="125000"/>
              </a:lnSpc>
              <a:spcBef>
                <a:spcPts val="2400"/>
              </a:spcBef>
            </a:pPr>
            <a:r>
              <a:rPr lang="en-US" sz="1200" dirty="0"/>
              <a:t>Just like us, plants need water. Without the right amount of water, plants cannot grow and be healthy.</a:t>
            </a:r>
          </a:p>
          <a:p>
            <a:pPr>
              <a:lnSpc>
                <a:spcPct val="125000"/>
              </a:lnSpc>
              <a:spcBef>
                <a:spcPts val="2400"/>
              </a:spcBef>
            </a:pPr>
            <a:endParaRPr lang="en-US" sz="1200" dirty="0"/>
          </a:p>
          <a:p>
            <a:pPr>
              <a:lnSpc>
                <a:spcPct val="125000"/>
              </a:lnSpc>
              <a:spcBef>
                <a:spcPts val="2400"/>
              </a:spcBef>
            </a:pPr>
            <a:r>
              <a:rPr lang="en-US" sz="1200" dirty="0"/>
              <a:t>At the very start of a plant’s life, it needs water to make it start to grow into a little seedling.</a:t>
            </a:r>
          </a:p>
          <a:p>
            <a:pPr>
              <a:lnSpc>
                <a:spcPct val="125000"/>
              </a:lnSpc>
              <a:spcBef>
                <a:spcPts val="2400"/>
              </a:spcBef>
            </a:pPr>
            <a:endParaRPr lang="en-US" sz="1200" dirty="0"/>
          </a:p>
          <a:p>
            <a:pPr>
              <a:lnSpc>
                <a:spcPct val="125000"/>
              </a:lnSpc>
              <a:spcBef>
                <a:spcPts val="2400"/>
              </a:spcBef>
            </a:pPr>
            <a:r>
              <a:rPr lang="en-US" sz="1200" dirty="0"/>
              <a:t>Once the seedling has grown some roots, the plant needs water to take up the nutrients out of the soil. Nutrients are the things plants need to grow.</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8</a:t>
            </a:fld>
            <a:endParaRPr lang="en-CA"/>
          </a:p>
        </p:txBody>
      </p:sp>
    </p:spTree>
    <p:extLst>
      <p:ext uri="{BB962C8B-B14F-4D97-AF65-F5344CB8AC3E}">
        <p14:creationId xmlns:p14="http://schemas.microsoft.com/office/powerpoint/2010/main" val="1739560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Not Enough Water</a:t>
            </a:r>
          </a:p>
          <a:p>
            <a:pPr>
              <a:lnSpc>
                <a:spcPct val="125000"/>
              </a:lnSpc>
              <a:spcBef>
                <a:spcPts val="2400"/>
              </a:spcBef>
            </a:pPr>
            <a:r>
              <a:rPr lang="en-US" sz="1200" dirty="0"/>
              <a:t>Water is very important to farmers. If there is not enough rain, their crops will not grow properly.</a:t>
            </a:r>
          </a:p>
          <a:p>
            <a:pPr>
              <a:lnSpc>
                <a:spcPct val="125000"/>
              </a:lnSpc>
              <a:spcBef>
                <a:spcPts val="2400"/>
              </a:spcBef>
            </a:pPr>
            <a:endParaRPr lang="en-US" sz="1200" dirty="0"/>
          </a:p>
          <a:p>
            <a:pPr>
              <a:lnSpc>
                <a:spcPct val="125000"/>
              </a:lnSpc>
              <a:spcBef>
                <a:spcPts val="2400"/>
              </a:spcBef>
            </a:pPr>
            <a:r>
              <a:rPr lang="en-US" sz="1200" dirty="0"/>
              <a:t>Some farmers irrigate (water) their crops during the growing season. Others rely on rainfall to get enough water for their plants to grow. Here in Ontario, most farmers rely on rain. </a:t>
            </a:r>
          </a:p>
        </p:txBody>
      </p:sp>
      <p:sp>
        <p:nvSpPr>
          <p:cNvPr id="4" name="Slide Number Placeholder 3"/>
          <p:cNvSpPr>
            <a:spLocks noGrp="1"/>
          </p:cNvSpPr>
          <p:nvPr>
            <p:ph type="sldNum" sz="quarter" idx="5"/>
          </p:nvPr>
        </p:nvSpPr>
        <p:spPr/>
        <p:txBody>
          <a:bodyPr/>
          <a:lstStyle/>
          <a:p>
            <a:fld id="{A1152B4D-80B6-452C-A7D7-277FD7B18C08}" type="slidenum">
              <a:rPr lang="en-CA" smtClean="0"/>
              <a:t>9</a:t>
            </a:fld>
            <a:endParaRPr lang="en-CA"/>
          </a:p>
        </p:txBody>
      </p:sp>
    </p:spTree>
    <p:extLst>
      <p:ext uri="{BB962C8B-B14F-4D97-AF65-F5344CB8AC3E}">
        <p14:creationId xmlns:p14="http://schemas.microsoft.com/office/powerpoint/2010/main" val="1430965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136" y="230794"/>
            <a:ext cx="7550870" cy="4145330"/>
          </a:xfrm>
          <a:prstGeom prst="rect">
            <a:avLst/>
          </a:prstGeom>
        </p:spPr>
      </p:pic>
      <p:sp>
        <p:nvSpPr>
          <p:cNvPr id="7" name="Rectangle 6">
            <a:extLst>
              <a:ext uri="{FF2B5EF4-FFF2-40B4-BE49-F238E27FC236}">
                <a16:creationId xmlns:a16="http://schemas.microsoft.com/office/drawing/2014/main" id="{9491AEFB-B151-492A-9947-CBE4C4DBC9F3}"/>
              </a:ext>
            </a:extLst>
          </p:cNvPr>
          <p:cNvSpPr/>
          <p:nvPr userDrawn="1"/>
        </p:nvSpPr>
        <p:spPr>
          <a:xfrm>
            <a:off x="685801" y="4694549"/>
            <a:ext cx="7822480" cy="1112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2">
            <a:extLst>
              <a:ext uri="{FF2B5EF4-FFF2-40B4-BE49-F238E27FC236}">
                <a16:creationId xmlns:a16="http://schemas.microsoft.com/office/drawing/2014/main" id="{B2E2E68F-9FB4-44AC-964F-4A19EFB514AD}"/>
              </a:ext>
            </a:extLst>
          </p:cNvPr>
          <p:cNvSpPr>
            <a:spLocks noGrp="1"/>
          </p:cNvSpPr>
          <p:nvPr>
            <p:ph idx="1" hasCustomPrompt="1"/>
          </p:nvPr>
        </p:nvSpPr>
        <p:spPr>
          <a:xfrm>
            <a:off x="823076" y="4925564"/>
            <a:ext cx="7588577" cy="796506"/>
          </a:xfrm>
        </p:spPr>
        <p:txBody>
          <a:bodyPr>
            <a:normAutofit/>
          </a:bodyPr>
          <a:lstStyle>
            <a:lvl1pPr marL="0" indent="0" algn="ctr">
              <a:buNone/>
              <a:defRPr sz="2800">
                <a:solidFill>
                  <a:schemeClr val="accent6"/>
                </a:solidFill>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err="1"/>
              <a:t>Xxxxxxxxx</a:t>
            </a:r>
            <a:r>
              <a:rPr lang="en-US" dirty="0"/>
              <a:t> x </a:t>
            </a:r>
            <a:r>
              <a:rPr lang="en-US" dirty="0" err="1"/>
              <a:t>xxxxxx</a:t>
            </a:r>
            <a:r>
              <a:rPr lang="en-US" dirty="0"/>
              <a:t> </a:t>
            </a:r>
            <a:r>
              <a:rPr lang="en-US" dirty="0" err="1"/>
              <a:t>xxxxx</a:t>
            </a:r>
            <a:endParaRPr lang="en-US" dirty="0"/>
          </a:p>
        </p:txBody>
      </p:sp>
      <p:sp>
        <p:nvSpPr>
          <p:cNvPr id="9" name="Content Placeholder 2">
            <a:extLst>
              <a:ext uri="{FF2B5EF4-FFF2-40B4-BE49-F238E27FC236}">
                <a16:creationId xmlns:a16="http://schemas.microsoft.com/office/drawing/2014/main" id="{41CB7407-2DED-4D80-A275-67583C793BD1}"/>
              </a:ext>
            </a:extLst>
          </p:cNvPr>
          <p:cNvSpPr>
            <a:spLocks noGrp="1"/>
          </p:cNvSpPr>
          <p:nvPr>
            <p:ph idx="11" hasCustomPrompt="1"/>
          </p:nvPr>
        </p:nvSpPr>
        <p:spPr>
          <a:xfrm>
            <a:off x="685801" y="5953085"/>
            <a:ext cx="917346" cy="627080"/>
          </a:xfrm>
        </p:spPr>
        <p:txBody>
          <a:bodyPr>
            <a:normAutofit/>
          </a:bodyPr>
          <a:lstStyle>
            <a:lvl1pPr marL="0" indent="0">
              <a:buNone/>
              <a:defRPr sz="1600"/>
            </a:lvl1pPr>
          </a:lstStyle>
          <a:p>
            <a:pPr>
              <a:lnSpc>
                <a:spcPct val="150000"/>
              </a:lnSpc>
              <a:spcBef>
                <a:spcPts val="2400"/>
              </a:spcBef>
            </a:pPr>
            <a:r>
              <a:rPr lang="en-US" dirty="0"/>
              <a:t>G3S03</a:t>
            </a:r>
            <a:endParaRPr lang="en-CA" dirty="0"/>
          </a:p>
        </p:txBody>
      </p:sp>
    </p:spTree>
    <p:extLst>
      <p:ext uri="{BB962C8B-B14F-4D97-AF65-F5344CB8AC3E}">
        <p14:creationId xmlns:p14="http://schemas.microsoft.com/office/powerpoint/2010/main" val="183305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307F5BE-1879-4F76-AFC2-5CF1AB16A7D9}"/>
              </a:ext>
            </a:extLst>
          </p:cNvPr>
          <p:cNvSpPr/>
          <p:nvPr userDrawn="1"/>
        </p:nvSpPr>
        <p:spPr>
          <a:xfrm>
            <a:off x="638076" y="355699"/>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80388" y="556184"/>
            <a:ext cx="5938887"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a:xfrm>
            <a:off x="980388" y="1343735"/>
            <a:ext cx="7418895" cy="4736554"/>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29439" y="8828"/>
            <a:ext cx="2414561" cy="1325563"/>
          </a:xfrm>
          <a:prstGeom prst="rect">
            <a:avLst/>
          </a:prstGeom>
        </p:spPr>
      </p:pic>
    </p:spTree>
    <p:extLst>
      <p:ext uri="{BB962C8B-B14F-4D97-AF65-F5344CB8AC3E}">
        <p14:creationId xmlns:p14="http://schemas.microsoft.com/office/powerpoint/2010/main" val="209776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4FFFE19-4F6F-4CDF-B4BF-37E003BCFCAE}"/>
              </a:ext>
            </a:extLst>
          </p:cNvPr>
          <p:cNvSpPr/>
          <p:nvPr userDrawn="1"/>
        </p:nvSpPr>
        <p:spPr>
          <a:xfrm>
            <a:off x="638076" y="355698"/>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29439" y="8828"/>
            <a:ext cx="2414561" cy="1325563"/>
          </a:xfrm>
          <a:prstGeom prst="rect">
            <a:avLst/>
          </a:prstGeom>
        </p:spPr>
      </p:pic>
      <p:sp>
        <p:nvSpPr>
          <p:cNvPr id="9" name="Picture Placeholder 2">
            <a:extLst>
              <a:ext uri="{FF2B5EF4-FFF2-40B4-BE49-F238E27FC236}">
                <a16:creationId xmlns:a16="http://schemas.microsoft.com/office/drawing/2014/main" id="{DAD9CA26-19F8-423D-A918-8677BF68F376}"/>
              </a:ext>
            </a:extLst>
          </p:cNvPr>
          <p:cNvSpPr>
            <a:spLocks noGrp="1"/>
          </p:cNvSpPr>
          <p:nvPr>
            <p:ph type="pic" idx="13"/>
          </p:nvPr>
        </p:nvSpPr>
        <p:spPr>
          <a:xfrm>
            <a:off x="5923594" y="3635918"/>
            <a:ext cx="3007003" cy="2930255"/>
          </a:xfrm>
          <a:prstGeom prst="flowChartConnector">
            <a:avLst/>
          </a:prstGeom>
          <a:ln w="19050">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2" name="Title 1">
            <a:extLst>
              <a:ext uri="{FF2B5EF4-FFF2-40B4-BE49-F238E27FC236}">
                <a16:creationId xmlns:a16="http://schemas.microsoft.com/office/drawing/2014/main" id="{E4F07DCA-30DF-4FD5-A55D-B9A1F43760EF}"/>
              </a:ext>
            </a:extLst>
          </p:cNvPr>
          <p:cNvSpPr>
            <a:spLocks noGrp="1"/>
          </p:cNvSpPr>
          <p:nvPr>
            <p:ph type="title"/>
          </p:nvPr>
        </p:nvSpPr>
        <p:spPr>
          <a:xfrm>
            <a:off x="980388" y="556184"/>
            <a:ext cx="5948314"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18A57F65-F6A5-4470-A1BB-06A4A7C0BC74}"/>
              </a:ext>
            </a:extLst>
          </p:cNvPr>
          <p:cNvSpPr>
            <a:spLocks noGrp="1"/>
          </p:cNvSpPr>
          <p:nvPr>
            <p:ph idx="1"/>
          </p:nvPr>
        </p:nvSpPr>
        <p:spPr>
          <a:xfrm>
            <a:off x="980388" y="1346341"/>
            <a:ext cx="7428322" cy="4752801"/>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68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55963" y="179404"/>
            <a:ext cx="3666363" cy="2012786"/>
          </a:xfrm>
          <a:prstGeom prst="rect">
            <a:avLst/>
          </a:prstGeom>
        </p:spPr>
      </p:pic>
      <p:sp>
        <p:nvSpPr>
          <p:cNvPr id="10" name="Rectangle: Rounded Corners 9">
            <a:extLst>
              <a:ext uri="{FF2B5EF4-FFF2-40B4-BE49-F238E27FC236}">
                <a16:creationId xmlns:a16="http://schemas.microsoft.com/office/drawing/2014/main" id="{2A41AD9C-BA5D-45A5-8485-A0FE5FC0806D}"/>
              </a:ext>
            </a:extLst>
          </p:cNvPr>
          <p:cNvSpPr/>
          <p:nvPr userDrawn="1"/>
        </p:nvSpPr>
        <p:spPr>
          <a:xfrm>
            <a:off x="4309371" y="5931262"/>
            <a:ext cx="1200808" cy="7902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4" descr="C:\Users\ecalhoun@gfo.ca\AppData\Local\Microsoft\Windows\Temporary Internet Files\Content.Outlook\DJ5WIKHZ\GIEG logo - color.jpg">
            <a:extLst>
              <a:ext uri="{FF2B5EF4-FFF2-40B4-BE49-F238E27FC236}">
                <a16:creationId xmlns:a16="http://schemas.microsoft.com/office/drawing/2014/main" id="{22605C6C-7CC5-4A78-9B96-68E0F56DF97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28527" y="6021848"/>
            <a:ext cx="1003593" cy="65674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785B340A-6313-4F32-B417-2FF3F44C1740}"/>
              </a:ext>
            </a:extLst>
          </p:cNvPr>
          <p:cNvSpPr/>
          <p:nvPr userDrawn="1"/>
        </p:nvSpPr>
        <p:spPr>
          <a:xfrm>
            <a:off x="628650" y="2371121"/>
            <a:ext cx="7877274" cy="3403077"/>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05DEE7D2-65AD-4AEE-B416-A26C2EAC3F7E}"/>
              </a:ext>
            </a:extLst>
          </p:cNvPr>
          <p:cNvSpPr>
            <a:spLocks noGrp="1"/>
          </p:cNvSpPr>
          <p:nvPr>
            <p:ph idx="1"/>
          </p:nvPr>
        </p:nvSpPr>
        <p:spPr>
          <a:xfrm>
            <a:off x="888575" y="3125445"/>
            <a:ext cx="7491854" cy="2596625"/>
          </a:xfrm>
        </p:spPr>
        <p:txBody>
          <a:bodyPr/>
          <a:lstStyle>
            <a:lvl1pPr>
              <a:defRPr sz="2400">
                <a:solidFill>
                  <a:schemeClr val="accent6"/>
                </a:solidFill>
                <a:latin typeface="Arial Rounded MT Bold" panose="020F0704030504030204" pitchFamily="34" charset="0"/>
              </a:defRPr>
            </a:lvl1pPr>
            <a:lvl2pPr>
              <a:defRPr sz="2000">
                <a:solidFill>
                  <a:schemeClr val="accent6"/>
                </a:solidFill>
                <a:latin typeface="Arial Rounded MT Bold" panose="020F0704030504030204" pitchFamily="34" charset="0"/>
              </a:defRPr>
            </a:lvl2pPr>
            <a:lvl3pPr>
              <a:defRPr sz="1800">
                <a:solidFill>
                  <a:schemeClr val="accent6"/>
                </a:solidFill>
                <a:latin typeface="Arial Rounded MT Bold" panose="020F0704030504030204" pitchFamily="34" charset="0"/>
              </a:defRPr>
            </a:lvl3pPr>
            <a:lvl4pPr>
              <a:defRPr sz="1600">
                <a:solidFill>
                  <a:schemeClr val="accent6"/>
                </a:solidFill>
                <a:latin typeface="Arial Rounded MT Bold" panose="020F0704030504030204" pitchFamily="34" charset="0"/>
              </a:defRPr>
            </a:lvl4pPr>
            <a:lvl5pPr>
              <a:defRPr sz="1600">
                <a:solidFill>
                  <a:schemeClr val="accent6"/>
                </a:solidFill>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3">
            <a:extLst>
              <a:ext uri="{FF2B5EF4-FFF2-40B4-BE49-F238E27FC236}">
                <a16:creationId xmlns:a16="http://schemas.microsoft.com/office/drawing/2014/main" id="{D2DE9F8A-6237-4EC7-9B79-CB9767625D6D}"/>
              </a:ext>
            </a:extLst>
          </p:cNvPr>
          <p:cNvSpPr txBox="1">
            <a:spLocks/>
          </p:cNvSpPr>
          <p:nvPr userDrawn="1"/>
        </p:nvSpPr>
        <p:spPr>
          <a:xfrm>
            <a:off x="888575" y="2512394"/>
            <a:ext cx="7626775" cy="61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accent6"/>
                </a:solidFill>
              </a:rPr>
              <a:t>What’s next?</a:t>
            </a:r>
            <a:endParaRPr lang="en-CA" dirty="0">
              <a:solidFill>
                <a:schemeClr val="accent6"/>
              </a:solidFill>
            </a:endParaRPr>
          </a:p>
        </p:txBody>
      </p:sp>
    </p:spTree>
    <p:extLst>
      <p:ext uri="{BB962C8B-B14F-4D97-AF65-F5344CB8AC3E}">
        <p14:creationId xmlns:p14="http://schemas.microsoft.com/office/powerpoint/2010/main" val="318415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C88181-DF5C-45ED-A5AD-8C82628CF18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Graphical user interface&#10;&#10;Description automatically generated">
            <a:extLst>
              <a:ext uri="{FF2B5EF4-FFF2-40B4-BE49-F238E27FC236}">
                <a16:creationId xmlns:a16="http://schemas.microsoft.com/office/drawing/2014/main" id="{9A530123-AE99-4467-BC86-7E4003B5DE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flipH="1">
            <a:off x="61062" y="4020009"/>
            <a:ext cx="1188720" cy="586949"/>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01F68696-CCB1-482F-AD45-D8CB3E14F88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rot="21388702">
            <a:off x="7994558" y="4234511"/>
            <a:ext cx="1124541" cy="408893"/>
          </a:xfrm>
          <a:prstGeom prst="rect">
            <a:avLst/>
          </a:prstGeom>
        </p:spPr>
      </p:pic>
      <p:pic>
        <p:nvPicPr>
          <p:cNvPr id="18" name="Picture 17" descr="Background pattern&#10;&#10;Description automatically generated">
            <a:extLst>
              <a:ext uri="{FF2B5EF4-FFF2-40B4-BE49-F238E27FC236}">
                <a16:creationId xmlns:a16="http://schemas.microsoft.com/office/drawing/2014/main" id="{3BE8D887-2E92-45A4-90FE-FF4BB38C1B7E}"/>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352765" y="1238720"/>
            <a:ext cx="392194" cy="331474"/>
          </a:xfrm>
          <a:prstGeom prst="rect">
            <a:avLst/>
          </a:prstGeom>
        </p:spPr>
      </p:pic>
      <p:pic>
        <p:nvPicPr>
          <p:cNvPr id="20" name="Picture 19" descr="Background pattern&#10;&#10;Description automatically generated">
            <a:extLst>
              <a:ext uri="{FF2B5EF4-FFF2-40B4-BE49-F238E27FC236}">
                <a16:creationId xmlns:a16="http://schemas.microsoft.com/office/drawing/2014/main" id="{16AFEC8E-0E08-4098-83CD-3FE02376194D}"/>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flipH="1">
            <a:off x="27953" y="1448423"/>
            <a:ext cx="572743" cy="507494"/>
          </a:xfrm>
          <a:prstGeom prst="rect">
            <a:avLst/>
          </a:prstGeom>
        </p:spPr>
      </p:pic>
      <p:pic>
        <p:nvPicPr>
          <p:cNvPr id="14" name="Picture 13" descr="Background pattern&#10;&#10;Description automatically generated">
            <a:extLst>
              <a:ext uri="{FF2B5EF4-FFF2-40B4-BE49-F238E27FC236}">
                <a16:creationId xmlns:a16="http://schemas.microsoft.com/office/drawing/2014/main" id="{51F69743-F2E6-434D-82AB-8D2403B26399}"/>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8503083" y="3295014"/>
            <a:ext cx="366713" cy="349251"/>
          </a:xfrm>
          <a:prstGeom prst="rect">
            <a:avLst/>
          </a:prstGeom>
        </p:spPr>
      </p:pic>
      <p:pic>
        <p:nvPicPr>
          <p:cNvPr id="16" name="Picture 15" descr="Background pattern&#10;&#10;Description automatically generated">
            <a:extLst>
              <a:ext uri="{FF2B5EF4-FFF2-40B4-BE49-F238E27FC236}">
                <a16:creationId xmlns:a16="http://schemas.microsoft.com/office/drawing/2014/main" id="{95789B87-2D03-446C-8B94-2D96CC746CD8}"/>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rot="319825">
            <a:off x="8635640" y="3044615"/>
            <a:ext cx="366713" cy="349251"/>
          </a:xfrm>
          <a:prstGeom prst="rect">
            <a:avLst/>
          </a:prstGeom>
        </p:spPr>
      </p:pic>
      <p:pic>
        <p:nvPicPr>
          <p:cNvPr id="17" name="Picture 16" descr="Background pattern&#10;&#10;Description automatically generated">
            <a:extLst>
              <a:ext uri="{FF2B5EF4-FFF2-40B4-BE49-F238E27FC236}">
                <a16:creationId xmlns:a16="http://schemas.microsoft.com/office/drawing/2014/main" id="{4E99BA1A-54F3-4F58-A326-5CBD25A8A7CB}"/>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flipH="1">
            <a:off x="293991" y="304635"/>
            <a:ext cx="568339" cy="501015"/>
          </a:xfrm>
          <a:prstGeom prst="rect">
            <a:avLst/>
          </a:prstGeom>
        </p:spPr>
      </p:pic>
      <p:pic>
        <p:nvPicPr>
          <p:cNvPr id="15" name="Picture 14" descr="Background pattern&#10;&#10;Description automatically generated">
            <a:extLst>
              <a:ext uri="{FF2B5EF4-FFF2-40B4-BE49-F238E27FC236}">
                <a16:creationId xmlns:a16="http://schemas.microsoft.com/office/drawing/2014/main" id="{52EDC74B-B62C-4422-84AD-B3642C91379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2245" y="104238"/>
            <a:ext cx="584200" cy="459773"/>
          </a:xfrm>
          <a:prstGeom prst="rect">
            <a:avLst/>
          </a:prstGeom>
        </p:spPr>
      </p:pic>
    </p:spTree>
    <p:extLst>
      <p:ext uri="{BB962C8B-B14F-4D97-AF65-F5344CB8AC3E}">
        <p14:creationId xmlns:p14="http://schemas.microsoft.com/office/powerpoint/2010/main" val="2660274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0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47AE-EC0F-4FF6-8298-3F9A66EA4796}"/>
              </a:ext>
            </a:extLst>
          </p:cNvPr>
          <p:cNvSpPr>
            <a:spLocks noGrp="1"/>
          </p:cNvSpPr>
          <p:nvPr>
            <p:ph idx="1"/>
          </p:nvPr>
        </p:nvSpPr>
        <p:spPr/>
        <p:txBody>
          <a:bodyPr/>
          <a:lstStyle/>
          <a:p>
            <a:r>
              <a:rPr lang="en-US" dirty="0"/>
              <a:t>Stage 3 - Growing Our Ingredients             From Seeds</a:t>
            </a:r>
            <a:endParaRPr lang="en-CA" dirty="0"/>
          </a:p>
        </p:txBody>
      </p:sp>
      <p:sp>
        <p:nvSpPr>
          <p:cNvPr id="3" name="Content Placeholder 2">
            <a:extLst>
              <a:ext uri="{FF2B5EF4-FFF2-40B4-BE49-F238E27FC236}">
                <a16:creationId xmlns:a16="http://schemas.microsoft.com/office/drawing/2014/main" id="{AD5704C9-AE40-4AC0-89E7-C34E7E6A0444}"/>
              </a:ext>
            </a:extLst>
          </p:cNvPr>
          <p:cNvSpPr>
            <a:spLocks noGrp="1"/>
          </p:cNvSpPr>
          <p:nvPr>
            <p:ph idx="11"/>
          </p:nvPr>
        </p:nvSpPr>
        <p:spPr>
          <a:xfrm>
            <a:off x="675410" y="6005039"/>
            <a:ext cx="8198426" cy="627080"/>
          </a:xfrm>
        </p:spPr>
        <p:txBody>
          <a:bodyPr>
            <a:noAutofit/>
          </a:bodyPr>
          <a:lstStyle/>
          <a:p>
            <a:endParaRPr lang="en-US" sz="1100" b="0" i="0" u="none" strike="noStrike" baseline="0" dirty="0">
              <a:solidFill>
                <a:srgbClr val="211D1E"/>
              </a:solidFill>
              <a:latin typeface="IIKLH K+ Arial MT"/>
            </a:endParaRPr>
          </a:p>
          <a:p>
            <a:r>
              <a:rPr lang="en-US" sz="1100" b="0" i="0" u="none" strike="noStrike" baseline="0" dirty="0">
                <a:solidFill>
                  <a:srgbClr val="211D1E"/>
                </a:solidFill>
                <a:latin typeface="IIKLH K+ Arial MT"/>
              </a:rPr>
              <a:t>© The National Farmers’ Union of England and Wales - All rights reserved. These resources may be reproduced for educational use only.</a:t>
            </a:r>
            <a:endParaRPr lang="en-CA" sz="1100" dirty="0"/>
          </a:p>
        </p:txBody>
      </p:sp>
    </p:spTree>
    <p:extLst>
      <p:ext uri="{BB962C8B-B14F-4D97-AF65-F5344CB8AC3E}">
        <p14:creationId xmlns:p14="http://schemas.microsoft.com/office/powerpoint/2010/main" val="44492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Too Much Water</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a:lnSpc>
                <a:spcPct val="125000"/>
              </a:lnSpc>
              <a:spcBef>
                <a:spcPts val="2400"/>
              </a:spcBef>
            </a:pPr>
            <a:r>
              <a:rPr lang="en-US" sz="2000" dirty="0"/>
              <a:t>Too much water is also a big problem for farmers. </a:t>
            </a:r>
          </a:p>
          <a:p>
            <a:pPr>
              <a:lnSpc>
                <a:spcPct val="125000"/>
              </a:lnSpc>
              <a:spcBef>
                <a:spcPts val="2400"/>
              </a:spcBef>
            </a:pPr>
            <a:r>
              <a:rPr lang="en-US" sz="2000" dirty="0"/>
              <a:t>Flooding or heavy rainfall can affect the health of soil because it washes away some of the soil particles and nutrients that plants need to grow and be healthy. </a:t>
            </a:r>
          </a:p>
        </p:txBody>
      </p:sp>
    </p:spTree>
    <p:extLst>
      <p:ext uri="{BB962C8B-B14F-4D97-AF65-F5344CB8AC3E}">
        <p14:creationId xmlns:p14="http://schemas.microsoft.com/office/powerpoint/2010/main" val="174069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62267" y="0"/>
            <a:ext cx="5481733" cy="336499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Temperature</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a:lnSpc>
                <a:spcPct val="125000"/>
              </a:lnSpc>
              <a:spcBef>
                <a:spcPts val="2400"/>
              </a:spcBef>
            </a:pPr>
            <a:r>
              <a:rPr lang="en-US" sz="2000" dirty="0">
                <a:solidFill>
                  <a:srgbClr val="FF6600"/>
                </a:solidFill>
              </a:rPr>
              <a:t>How do you feel if you get too cold or too hot? What do you do about it?</a:t>
            </a:r>
          </a:p>
          <a:p>
            <a:pPr>
              <a:lnSpc>
                <a:spcPct val="125000"/>
              </a:lnSpc>
              <a:spcBef>
                <a:spcPts val="2400"/>
              </a:spcBef>
            </a:pPr>
            <a:r>
              <a:rPr lang="en-US" sz="2000" dirty="0"/>
              <a:t>Just like us, plants need a suitable temperature to be healthy. They will not start to grow from seeds if their environment is not the correct temperature. </a:t>
            </a:r>
          </a:p>
        </p:txBody>
      </p:sp>
    </p:spTree>
    <p:extLst>
      <p:ext uri="{BB962C8B-B14F-4D97-AF65-F5344CB8AC3E}">
        <p14:creationId xmlns:p14="http://schemas.microsoft.com/office/powerpoint/2010/main" val="282792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Grown in Ontario</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a:lnSpc>
                <a:spcPct val="125000"/>
              </a:lnSpc>
              <a:spcBef>
                <a:spcPts val="2400"/>
              </a:spcBef>
            </a:pPr>
            <a:r>
              <a:rPr lang="en-US" sz="2000" dirty="0"/>
              <a:t>Different plants need different temperatures to grow, which is why we can grow certain foods in Ontario but not all plants. </a:t>
            </a:r>
          </a:p>
          <a:p>
            <a:pPr>
              <a:lnSpc>
                <a:spcPct val="125000"/>
              </a:lnSpc>
              <a:spcBef>
                <a:spcPts val="2400"/>
              </a:spcBef>
            </a:pPr>
            <a:r>
              <a:rPr lang="en-US" sz="2000" dirty="0"/>
              <a:t>Eating food grown in Ontario is one way we can care for the environment. When food does not have to travel very far to reach our plates, it takes less fuel, which reduces air pollution.</a:t>
            </a:r>
          </a:p>
        </p:txBody>
      </p:sp>
    </p:spTree>
    <p:extLst>
      <p:ext uri="{BB962C8B-B14F-4D97-AF65-F5344CB8AC3E}">
        <p14:creationId xmlns:p14="http://schemas.microsoft.com/office/powerpoint/2010/main" val="364212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Nutrients</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479772" cy="4432276"/>
          </a:xfrm>
        </p:spPr>
        <p:txBody>
          <a:bodyPr vert="horz" lIns="91440" tIns="45720" rIns="91440" bIns="45720" rtlCol="0">
            <a:noAutofit/>
          </a:bodyPr>
          <a:lstStyle/>
          <a:p>
            <a:pPr>
              <a:lnSpc>
                <a:spcPct val="125000"/>
              </a:lnSpc>
              <a:spcBef>
                <a:spcPts val="2400"/>
              </a:spcBef>
            </a:pPr>
            <a:r>
              <a:rPr lang="en-US" sz="2000" dirty="0"/>
              <a:t>Plants take their nutrients from their soil, so it is very important that farmers keep their soil healthy. We will learn all about this later in the project.</a:t>
            </a:r>
          </a:p>
        </p:txBody>
      </p:sp>
    </p:spTree>
    <p:extLst>
      <p:ext uri="{BB962C8B-B14F-4D97-AF65-F5344CB8AC3E}">
        <p14:creationId xmlns:p14="http://schemas.microsoft.com/office/powerpoint/2010/main" val="840119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981074" y="1349375"/>
            <a:ext cx="7181851" cy="4018994"/>
          </a:xfrm>
        </p:spPr>
        <p:txBody>
          <a:bodyPr>
            <a:normAutofit/>
          </a:bodyPr>
          <a:lstStyle/>
          <a:p>
            <a:pPr marL="0" indent="0">
              <a:lnSpc>
                <a:spcPct val="150000"/>
              </a:lnSpc>
              <a:spcBef>
                <a:spcPts val="2400"/>
              </a:spcBef>
              <a:buNone/>
            </a:pPr>
            <a:r>
              <a:rPr lang="en-US" sz="2400" dirty="0"/>
              <a:t>A fair test is a controlled investigation that compare two things. For a test to be fair or well-controlled, we must make sure that only one thing (called a variable) is changed and everything else is                                                  kept the same.</a:t>
            </a:r>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981075" y="566002"/>
            <a:ext cx="5938396" cy="783373"/>
          </a:xfrm>
        </p:spPr>
        <p:txBody>
          <a:bodyPr/>
          <a:lstStyle/>
          <a:p>
            <a:r>
              <a:rPr lang="en-US" dirty="0"/>
              <a:t>A Fair Test</a:t>
            </a:r>
            <a:endParaRPr lang="en-CA" dirty="0"/>
          </a:p>
        </p:txBody>
      </p:sp>
      <p:pic>
        <p:nvPicPr>
          <p:cNvPr id="15" name="Picture Placeholder 14">
            <a:extLst>
              <a:ext uri="{FF2B5EF4-FFF2-40B4-BE49-F238E27FC236}">
                <a16:creationId xmlns:a16="http://schemas.microsoft.com/office/drawing/2014/main" id="{98C8373E-7AE8-4216-986D-98993A01F112}"/>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3889375" y="3635375"/>
            <a:ext cx="5041900" cy="2930525"/>
          </a:xfrm>
        </p:spPr>
      </p:pic>
    </p:spTree>
    <p:extLst>
      <p:ext uri="{BB962C8B-B14F-4D97-AF65-F5344CB8AC3E}">
        <p14:creationId xmlns:p14="http://schemas.microsoft.com/office/powerpoint/2010/main" val="228116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B03B-99D2-4E6B-8C36-2AE7DEF4A335}"/>
              </a:ext>
            </a:extLst>
          </p:cNvPr>
          <p:cNvSpPr>
            <a:spLocks noGrp="1"/>
          </p:cNvSpPr>
          <p:nvPr>
            <p:ph type="title"/>
          </p:nvPr>
        </p:nvSpPr>
        <p:spPr>
          <a:xfrm>
            <a:off x="980584" y="566002"/>
            <a:ext cx="5938887" cy="788291"/>
          </a:xfrm>
        </p:spPr>
        <p:txBody>
          <a:bodyPr/>
          <a:lstStyle/>
          <a:p>
            <a:r>
              <a:rPr lang="en-US" dirty="0"/>
              <a:t>Variables</a:t>
            </a:r>
            <a:endParaRPr lang="en-CA" dirty="0"/>
          </a:p>
        </p:txBody>
      </p:sp>
      <p:sp>
        <p:nvSpPr>
          <p:cNvPr id="3" name="Content Placeholder 2">
            <a:extLst>
              <a:ext uri="{FF2B5EF4-FFF2-40B4-BE49-F238E27FC236}">
                <a16:creationId xmlns:a16="http://schemas.microsoft.com/office/drawing/2014/main" id="{F8697035-C926-4F87-80B4-C2D853ED7775}"/>
              </a:ext>
            </a:extLst>
          </p:cNvPr>
          <p:cNvSpPr>
            <a:spLocks noGrp="1"/>
          </p:cNvSpPr>
          <p:nvPr>
            <p:ph idx="1"/>
          </p:nvPr>
        </p:nvSpPr>
        <p:spPr>
          <a:xfrm>
            <a:off x="980584" y="1354293"/>
            <a:ext cx="7525241" cy="4620827"/>
          </a:xfrm>
        </p:spPr>
        <p:txBody>
          <a:bodyPr>
            <a:normAutofit lnSpcReduction="10000"/>
          </a:bodyPr>
          <a:lstStyle/>
          <a:p>
            <a:pPr marL="0" indent="0">
              <a:lnSpc>
                <a:spcPct val="135000"/>
              </a:lnSpc>
              <a:spcBef>
                <a:spcPts val="2400"/>
              </a:spcBef>
              <a:buNone/>
            </a:pPr>
            <a:r>
              <a:rPr lang="en-US" dirty="0"/>
              <a:t>A variable is anything that can affect the results we are observing or measuring.</a:t>
            </a:r>
          </a:p>
          <a:p>
            <a:pPr marL="0" indent="0">
              <a:lnSpc>
                <a:spcPct val="135000"/>
              </a:lnSpc>
              <a:spcBef>
                <a:spcPts val="2400"/>
              </a:spcBef>
              <a:buNone/>
            </a:pPr>
            <a:r>
              <a:rPr lang="en-US" dirty="0"/>
              <a:t>In our investigation, we will use two different seeds. This is the variable we are changing. We will treat both of our seeds exactly the same and observe what happens. </a:t>
            </a:r>
          </a:p>
          <a:p>
            <a:pPr marL="0" indent="0">
              <a:lnSpc>
                <a:spcPct val="135000"/>
              </a:lnSpc>
              <a:spcBef>
                <a:spcPts val="2400"/>
              </a:spcBef>
              <a:buNone/>
            </a:pPr>
            <a:r>
              <a:rPr lang="en-US" dirty="0">
                <a:solidFill>
                  <a:srgbClr val="FF6600"/>
                </a:solidFill>
              </a:rPr>
              <a:t>What variables do we need to keep the same as we look after our young plants?</a:t>
            </a:r>
          </a:p>
          <a:p>
            <a:pPr>
              <a:lnSpc>
                <a:spcPct val="135000"/>
              </a:lnSpc>
              <a:spcBef>
                <a:spcPts val="2400"/>
              </a:spcBef>
            </a:pPr>
            <a:endParaRPr lang="en-CA" dirty="0"/>
          </a:p>
        </p:txBody>
      </p:sp>
    </p:spTree>
    <p:extLst>
      <p:ext uri="{BB962C8B-B14F-4D97-AF65-F5344CB8AC3E}">
        <p14:creationId xmlns:p14="http://schemas.microsoft.com/office/powerpoint/2010/main" val="72542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B03B-99D2-4E6B-8C36-2AE7DEF4A335}"/>
              </a:ext>
            </a:extLst>
          </p:cNvPr>
          <p:cNvSpPr>
            <a:spLocks noGrp="1"/>
          </p:cNvSpPr>
          <p:nvPr>
            <p:ph type="title"/>
          </p:nvPr>
        </p:nvSpPr>
        <p:spPr>
          <a:xfrm>
            <a:off x="980584" y="566002"/>
            <a:ext cx="5938887" cy="788291"/>
          </a:xfrm>
        </p:spPr>
        <p:txBody>
          <a:bodyPr/>
          <a:lstStyle/>
          <a:p>
            <a:r>
              <a:rPr lang="en-US" dirty="0"/>
              <a:t>Make a Prediction</a:t>
            </a:r>
            <a:endParaRPr lang="en-CA" dirty="0"/>
          </a:p>
        </p:txBody>
      </p:sp>
      <p:sp>
        <p:nvSpPr>
          <p:cNvPr id="3" name="Content Placeholder 2">
            <a:extLst>
              <a:ext uri="{FF2B5EF4-FFF2-40B4-BE49-F238E27FC236}">
                <a16:creationId xmlns:a16="http://schemas.microsoft.com/office/drawing/2014/main" id="{F8697035-C926-4F87-80B4-C2D853ED7775}"/>
              </a:ext>
            </a:extLst>
          </p:cNvPr>
          <p:cNvSpPr>
            <a:spLocks noGrp="1"/>
          </p:cNvSpPr>
          <p:nvPr>
            <p:ph idx="1"/>
          </p:nvPr>
        </p:nvSpPr>
        <p:spPr>
          <a:xfrm>
            <a:off x="980584" y="1354293"/>
            <a:ext cx="7525241" cy="4620827"/>
          </a:xfrm>
        </p:spPr>
        <p:txBody>
          <a:bodyPr>
            <a:normAutofit lnSpcReduction="10000"/>
          </a:bodyPr>
          <a:lstStyle/>
          <a:p>
            <a:pPr marL="0" indent="0">
              <a:lnSpc>
                <a:spcPct val="135000"/>
              </a:lnSpc>
              <a:spcBef>
                <a:spcPts val="2400"/>
              </a:spcBef>
              <a:buNone/>
            </a:pPr>
            <a:r>
              <a:rPr lang="en-US" dirty="0">
                <a:solidFill>
                  <a:srgbClr val="FF6600"/>
                </a:solidFill>
              </a:rPr>
              <a:t>Which plant do you think will grow fastest? Why?</a:t>
            </a:r>
          </a:p>
          <a:p>
            <a:pPr marL="0" indent="0">
              <a:lnSpc>
                <a:spcPct val="135000"/>
              </a:lnSpc>
              <a:spcBef>
                <a:spcPts val="2400"/>
              </a:spcBef>
              <a:buNone/>
            </a:pPr>
            <a:r>
              <a:rPr lang="en-US" dirty="0">
                <a:solidFill>
                  <a:srgbClr val="FF6600"/>
                </a:solidFill>
              </a:rPr>
              <a:t>Which plant do you think will                                       grow tallest? Why?</a:t>
            </a:r>
          </a:p>
          <a:p>
            <a:pPr marL="0" indent="0">
              <a:lnSpc>
                <a:spcPct val="135000"/>
              </a:lnSpc>
              <a:spcBef>
                <a:spcPts val="2400"/>
              </a:spcBef>
              <a:buNone/>
            </a:pPr>
            <a:r>
              <a:rPr lang="en-US" dirty="0"/>
              <a:t>Write down your prediction.</a:t>
            </a:r>
          </a:p>
          <a:p>
            <a:pPr>
              <a:lnSpc>
                <a:spcPct val="135000"/>
              </a:lnSpc>
              <a:spcBef>
                <a:spcPts val="2400"/>
              </a:spcBef>
            </a:pPr>
            <a:endParaRPr lang="en-CA" dirty="0"/>
          </a:p>
        </p:txBody>
      </p:sp>
      <p:pic>
        <p:nvPicPr>
          <p:cNvPr id="5" name="Picture 4" descr="Table&#10;&#10;Description automatically generated with medium confidence">
            <a:extLst>
              <a:ext uri="{FF2B5EF4-FFF2-40B4-BE49-F238E27FC236}">
                <a16:creationId xmlns:a16="http://schemas.microsoft.com/office/drawing/2014/main" id="{6428602B-C49D-45C0-831F-66A8C0D6C3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7499" y="1986815"/>
            <a:ext cx="2545917" cy="3653032"/>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7606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B03B-99D2-4E6B-8C36-2AE7DEF4A335}"/>
              </a:ext>
            </a:extLst>
          </p:cNvPr>
          <p:cNvSpPr>
            <a:spLocks noGrp="1"/>
          </p:cNvSpPr>
          <p:nvPr>
            <p:ph type="title"/>
          </p:nvPr>
        </p:nvSpPr>
        <p:spPr>
          <a:xfrm>
            <a:off x="980584" y="566002"/>
            <a:ext cx="5938887" cy="788291"/>
          </a:xfrm>
        </p:spPr>
        <p:txBody>
          <a:bodyPr/>
          <a:lstStyle/>
          <a:p>
            <a:r>
              <a:rPr lang="en-US" dirty="0"/>
              <a:t>Planting Your Seeds</a:t>
            </a:r>
            <a:endParaRPr lang="en-CA" dirty="0"/>
          </a:p>
        </p:txBody>
      </p:sp>
      <p:sp>
        <p:nvSpPr>
          <p:cNvPr id="3" name="Content Placeholder 2">
            <a:extLst>
              <a:ext uri="{FF2B5EF4-FFF2-40B4-BE49-F238E27FC236}">
                <a16:creationId xmlns:a16="http://schemas.microsoft.com/office/drawing/2014/main" id="{F8697035-C926-4F87-80B4-C2D853ED7775}"/>
              </a:ext>
            </a:extLst>
          </p:cNvPr>
          <p:cNvSpPr>
            <a:spLocks noGrp="1"/>
          </p:cNvSpPr>
          <p:nvPr>
            <p:ph idx="1"/>
          </p:nvPr>
        </p:nvSpPr>
        <p:spPr>
          <a:xfrm>
            <a:off x="980584" y="1354293"/>
            <a:ext cx="7561837" cy="4620827"/>
          </a:xfrm>
        </p:spPr>
        <p:txBody>
          <a:bodyPr>
            <a:normAutofit lnSpcReduction="10000"/>
          </a:bodyPr>
          <a:lstStyle/>
          <a:p>
            <a:pPr marL="0" indent="0">
              <a:lnSpc>
                <a:spcPct val="135000"/>
              </a:lnSpc>
              <a:spcBef>
                <a:spcPts val="1600"/>
              </a:spcBef>
              <a:buNone/>
            </a:pPr>
            <a:r>
              <a:rPr lang="en-US" dirty="0"/>
              <a:t>Once you have planted your seeds, think about how you will keep your experiment fair. </a:t>
            </a:r>
          </a:p>
          <a:p>
            <a:pPr marL="0" indent="0">
              <a:lnSpc>
                <a:spcPct val="135000"/>
              </a:lnSpc>
              <a:spcBef>
                <a:spcPts val="1600"/>
              </a:spcBef>
              <a:buNone/>
            </a:pPr>
            <a:r>
              <a:rPr lang="en-US" dirty="0">
                <a:solidFill>
                  <a:srgbClr val="FF6600"/>
                </a:solidFill>
              </a:rPr>
              <a:t>How much water will you give the seeds? How are you going to measure this? How often will you water the seeds?</a:t>
            </a:r>
          </a:p>
          <a:p>
            <a:pPr marL="0" indent="0">
              <a:lnSpc>
                <a:spcPct val="135000"/>
              </a:lnSpc>
              <a:spcBef>
                <a:spcPts val="1600"/>
              </a:spcBef>
              <a:buNone/>
            </a:pPr>
            <a:r>
              <a:rPr lang="en-US" dirty="0">
                <a:solidFill>
                  <a:srgbClr val="FF6600"/>
                </a:solidFill>
              </a:rPr>
              <a:t>Where is the best place in your classroom to keep the plants?</a:t>
            </a:r>
          </a:p>
          <a:p>
            <a:pPr marL="0" indent="0">
              <a:lnSpc>
                <a:spcPct val="135000"/>
              </a:lnSpc>
              <a:spcBef>
                <a:spcPts val="1600"/>
              </a:spcBef>
              <a:buNone/>
            </a:pPr>
            <a:r>
              <a:rPr lang="en-US" dirty="0"/>
              <a:t>Remember to label your plants                                  so you know which pot is which.</a:t>
            </a:r>
          </a:p>
          <a:p>
            <a:pPr>
              <a:lnSpc>
                <a:spcPct val="135000"/>
              </a:lnSpc>
              <a:spcBef>
                <a:spcPts val="1800"/>
              </a:spcBef>
            </a:pPr>
            <a:endParaRPr lang="en-CA" dirty="0"/>
          </a:p>
        </p:txBody>
      </p:sp>
      <p:pic>
        <p:nvPicPr>
          <p:cNvPr id="6" name="Picture 5" descr="A picture containing text, indoor&#10;&#10;Description automatically generated">
            <a:extLst>
              <a:ext uri="{FF2B5EF4-FFF2-40B4-BE49-F238E27FC236}">
                <a16:creationId xmlns:a16="http://schemas.microsoft.com/office/drawing/2014/main" id="{7262397B-CE2B-420A-8D6E-9E339F9AC1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9348" y="4680904"/>
            <a:ext cx="1963197" cy="1147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0291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Observational Journals</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marL="0" indent="0">
              <a:lnSpc>
                <a:spcPct val="125000"/>
              </a:lnSpc>
              <a:spcBef>
                <a:spcPts val="2400"/>
              </a:spcBef>
              <a:buNone/>
            </a:pPr>
            <a:r>
              <a:rPr lang="en-US" sz="2000" dirty="0"/>
              <a:t>You are going to keep a seed journal. Each time you water your plants, observe them and record any differences you notice. </a:t>
            </a:r>
          </a:p>
          <a:p>
            <a:pPr marL="0" indent="0">
              <a:lnSpc>
                <a:spcPct val="125000"/>
              </a:lnSpc>
              <a:spcBef>
                <a:spcPts val="2400"/>
              </a:spcBef>
              <a:buNone/>
            </a:pPr>
            <a:r>
              <a:rPr lang="en-US" sz="2000" dirty="0"/>
              <a:t>Include a diagram for each of your journal entries. </a:t>
            </a:r>
          </a:p>
          <a:p>
            <a:pPr marL="0" indent="0">
              <a:lnSpc>
                <a:spcPct val="125000"/>
              </a:lnSpc>
              <a:spcBef>
                <a:spcPts val="2400"/>
              </a:spcBef>
              <a:buNone/>
            </a:pPr>
            <a:r>
              <a:rPr lang="en-US" sz="2000" dirty="0">
                <a:solidFill>
                  <a:srgbClr val="FF6600"/>
                </a:solidFill>
              </a:rPr>
              <a:t>Bonus!  </a:t>
            </a:r>
            <a:r>
              <a:rPr lang="en-US" sz="2000" dirty="0"/>
              <a:t>Take a picture of your plants each day to create a time lapse video of your plant’s growth. </a:t>
            </a:r>
          </a:p>
        </p:txBody>
      </p:sp>
    </p:spTree>
    <p:extLst>
      <p:ext uri="{BB962C8B-B14F-4D97-AF65-F5344CB8AC3E}">
        <p14:creationId xmlns:p14="http://schemas.microsoft.com/office/powerpoint/2010/main" val="6358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B03B-99D2-4E6B-8C36-2AE7DEF4A335}"/>
              </a:ext>
            </a:extLst>
          </p:cNvPr>
          <p:cNvSpPr>
            <a:spLocks noGrp="1"/>
          </p:cNvSpPr>
          <p:nvPr>
            <p:ph type="title"/>
          </p:nvPr>
        </p:nvSpPr>
        <p:spPr>
          <a:xfrm>
            <a:off x="980584" y="566002"/>
            <a:ext cx="5938887" cy="788291"/>
          </a:xfrm>
        </p:spPr>
        <p:txBody>
          <a:bodyPr/>
          <a:lstStyle/>
          <a:p>
            <a:r>
              <a:rPr lang="en-US" dirty="0"/>
              <a:t>Conclusions</a:t>
            </a:r>
            <a:endParaRPr lang="en-CA" dirty="0"/>
          </a:p>
        </p:txBody>
      </p:sp>
      <p:sp>
        <p:nvSpPr>
          <p:cNvPr id="3" name="Content Placeholder 2">
            <a:extLst>
              <a:ext uri="{FF2B5EF4-FFF2-40B4-BE49-F238E27FC236}">
                <a16:creationId xmlns:a16="http://schemas.microsoft.com/office/drawing/2014/main" id="{F8697035-C926-4F87-80B4-C2D853ED7775}"/>
              </a:ext>
            </a:extLst>
          </p:cNvPr>
          <p:cNvSpPr>
            <a:spLocks noGrp="1"/>
          </p:cNvSpPr>
          <p:nvPr>
            <p:ph idx="1"/>
          </p:nvPr>
        </p:nvSpPr>
        <p:spPr>
          <a:xfrm>
            <a:off x="980584" y="1354293"/>
            <a:ext cx="7525241" cy="4620827"/>
          </a:xfrm>
        </p:spPr>
        <p:txBody>
          <a:bodyPr>
            <a:normAutofit lnSpcReduction="10000"/>
          </a:bodyPr>
          <a:lstStyle/>
          <a:p>
            <a:pPr marL="0" indent="0">
              <a:lnSpc>
                <a:spcPct val="135000"/>
              </a:lnSpc>
              <a:spcBef>
                <a:spcPts val="2400"/>
              </a:spcBef>
              <a:buNone/>
            </a:pPr>
            <a:r>
              <a:rPr lang="en-US" dirty="0"/>
              <a:t>Once your plants have grown, consider these questions:</a:t>
            </a:r>
          </a:p>
          <a:p>
            <a:pPr>
              <a:lnSpc>
                <a:spcPct val="110000"/>
              </a:lnSpc>
              <a:spcBef>
                <a:spcPts val="900"/>
              </a:spcBef>
            </a:pPr>
            <a:r>
              <a:rPr lang="en-US" sz="2200" dirty="0"/>
              <a:t>Explain what you found and why you think it happened. </a:t>
            </a:r>
          </a:p>
          <a:p>
            <a:pPr>
              <a:lnSpc>
                <a:spcPct val="110000"/>
              </a:lnSpc>
              <a:spcBef>
                <a:spcPts val="900"/>
              </a:spcBef>
            </a:pPr>
            <a:r>
              <a:rPr lang="en-US" sz="2200" dirty="0"/>
              <a:t>Was your prediction correct?</a:t>
            </a:r>
          </a:p>
          <a:p>
            <a:pPr>
              <a:lnSpc>
                <a:spcPct val="110000"/>
              </a:lnSpc>
              <a:spcBef>
                <a:spcPts val="900"/>
              </a:spcBef>
            </a:pPr>
            <a:r>
              <a:rPr lang="en-US" sz="2200" dirty="0"/>
              <a:t>Which ingredient grew fastest?</a:t>
            </a:r>
          </a:p>
          <a:p>
            <a:pPr>
              <a:lnSpc>
                <a:spcPct val="110000"/>
              </a:lnSpc>
              <a:spcBef>
                <a:spcPts val="900"/>
              </a:spcBef>
            </a:pPr>
            <a:r>
              <a:rPr lang="en-US" sz="2200" dirty="0"/>
              <a:t>Which ingredient grew tallest?</a:t>
            </a:r>
          </a:p>
          <a:p>
            <a:pPr>
              <a:lnSpc>
                <a:spcPct val="110000"/>
              </a:lnSpc>
              <a:spcBef>
                <a:spcPts val="900"/>
              </a:spcBef>
            </a:pPr>
            <a:r>
              <a:rPr lang="en-US" sz="2200" dirty="0"/>
              <a:t>What did you notice about the directions the plants grew?</a:t>
            </a:r>
          </a:p>
          <a:p>
            <a:pPr>
              <a:lnSpc>
                <a:spcPct val="110000"/>
              </a:lnSpc>
              <a:spcBef>
                <a:spcPts val="900"/>
              </a:spcBef>
            </a:pPr>
            <a:r>
              <a:rPr lang="en-US" sz="2200" dirty="0"/>
              <a:t>Was your investigation a fair test?</a:t>
            </a:r>
          </a:p>
          <a:p>
            <a:pPr>
              <a:lnSpc>
                <a:spcPct val="110000"/>
              </a:lnSpc>
              <a:spcBef>
                <a:spcPts val="900"/>
              </a:spcBef>
            </a:pPr>
            <a:r>
              <a:rPr lang="en-US" sz="2200" dirty="0"/>
              <a:t>How could you improve it next time?</a:t>
            </a:r>
            <a:endParaRPr lang="en-CA" dirty="0"/>
          </a:p>
        </p:txBody>
      </p:sp>
    </p:spTree>
    <p:extLst>
      <p:ext uri="{BB962C8B-B14F-4D97-AF65-F5344CB8AC3E}">
        <p14:creationId xmlns:p14="http://schemas.microsoft.com/office/powerpoint/2010/main" val="170126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A110-8075-4B96-AA4F-F5B9C77F6EE0}"/>
              </a:ext>
            </a:extLst>
          </p:cNvPr>
          <p:cNvSpPr>
            <a:spLocks noGrp="1"/>
          </p:cNvSpPr>
          <p:nvPr>
            <p:ph type="title"/>
          </p:nvPr>
        </p:nvSpPr>
        <p:spPr>
          <a:xfrm>
            <a:off x="856405" y="566002"/>
            <a:ext cx="5938887" cy="786547"/>
          </a:xfrm>
        </p:spPr>
        <p:txBody>
          <a:bodyPr/>
          <a:lstStyle/>
          <a:p>
            <a:r>
              <a:rPr lang="en-US" dirty="0"/>
              <a:t>Learning Objectives</a:t>
            </a:r>
            <a:endParaRPr lang="en-CA" dirty="0"/>
          </a:p>
        </p:txBody>
      </p:sp>
      <p:sp>
        <p:nvSpPr>
          <p:cNvPr id="3" name="Content Placeholder 2">
            <a:extLst>
              <a:ext uri="{FF2B5EF4-FFF2-40B4-BE49-F238E27FC236}">
                <a16:creationId xmlns:a16="http://schemas.microsoft.com/office/drawing/2014/main" id="{56B0F822-BDF1-49A4-9AB8-F82594FFB5D0}"/>
              </a:ext>
            </a:extLst>
          </p:cNvPr>
          <p:cNvSpPr>
            <a:spLocks noGrp="1"/>
          </p:cNvSpPr>
          <p:nvPr>
            <p:ph idx="1"/>
          </p:nvPr>
        </p:nvSpPr>
        <p:spPr>
          <a:xfrm>
            <a:off x="856405" y="1352549"/>
            <a:ext cx="7782770" cy="4774971"/>
          </a:xfrm>
        </p:spPr>
        <p:txBody>
          <a:bodyPr/>
          <a:lstStyle/>
          <a:p>
            <a:pPr>
              <a:lnSpc>
                <a:spcPct val="100000"/>
              </a:lnSpc>
              <a:spcBef>
                <a:spcPts val="2400"/>
              </a:spcBef>
            </a:pPr>
            <a:r>
              <a:rPr lang="en-US" dirty="0"/>
              <a:t>Notice that plants have distinct characteristics.</a:t>
            </a:r>
          </a:p>
          <a:p>
            <a:pPr>
              <a:lnSpc>
                <a:spcPct val="100000"/>
              </a:lnSpc>
              <a:spcBef>
                <a:spcPts val="2400"/>
              </a:spcBef>
            </a:pPr>
            <a:r>
              <a:rPr lang="en-US" dirty="0"/>
              <a:t>Identify similarities and differences among the various types of plants grown.</a:t>
            </a:r>
          </a:p>
          <a:p>
            <a:pPr>
              <a:lnSpc>
                <a:spcPct val="100000"/>
              </a:lnSpc>
              <a:spcBef>
                <a:spcPts val="2400"/>
              </a:spcBef>
            </a:pPr>
            <a:r>
              <a:rPr lang="en-US" dirty="0"/>
              <a:t>Understand the basic needs of plants and energy.</a:t>
            </a:r>
          </a:p>
          <a:p>
            <a:pPr>
              <a:lnSpc>
                <a:spcPct val="100000"/>
              </a:lnSpc>
              <a:spcBef>
                <a:spcPts val="2400"/>
              </a:spcBef>
            </a:pPr>
            <a:r>
              <a:rPr lang="en-US" dirty="0"/>
              <a:t>Consider different ways plants are grown for food.</a:t>
            </a:r>
          </a:p>
          <a:p>
            <a:pPr>
              <a:lnSpc>
                <a:spcPct val="100000"/>
              </a:lnSpc>
              <a:spcBef>
                <a:spcPts val="2400"/>
              </a:spcBef>
            </a:pPr>
            <a:r>
              <a:rPr lang="en-US" dirty="0"/>
              <a:t>Discuss examples of environmental            conditions that may threaten plant                        and animal survival.</a:t>
            </a:r>
            <a:endParaRPr lang="en-CA" dirty="0"/>
          </a:p>
        </p:txBody>
      </p:sp>
      <p:pic>
        <p:nvPicPr>
          <p:cNvPr id="5" name="Picture 4" descr="A picture containing text, sign, vector graphics&#10;&#10;Description automatically generated">
            <a:extLst>
              <a:ext uri="{FF2B5EF4-FFF2-40B4-BE49-F238E27FC236}">
                <a16:creationId xmlns:a16="http://schemas.microsoft.com/office/drawing/2014/main" id="{72F22970-8735-471F-A6E0-5DFAF71DC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555374">
            <a:off x="6821337" y="4420266"/>
            <a:ext cx="1946162" cy="1942021"/>
          </a:xfrm>
          <a:prstGeom prst="rect">
            <a:avLst/>
          </a:prstGeom>
        </p:spPr>
      </p:pic>
    </p:spTree>
    <p:extLst>
      <p:ext uri="{BB962C8B-B14F-4D97-AF65-F5344CB8AC3E}">
        <p14:creationId xmlns:p14="http://schemas.microsoft.com/office/powerpoint/2010/main" val="359935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982352" y="1349374"/>
            <a:ext cx="5342247" cy="4689476"/>
          </a:xfrm>
        </p:spPr>
        <p:txBody>
          <a:bodyPr>
            <a:normAutofit fontScale="92500" lnSpcReduction="10000"/>
          </a:bodyPr>
          <a:lstStyle/>
          <a:p>
            <a:pPr marL="0" lvl="1" indent="0">
              <a:lnSpc>
                <a:spcPct val="135000"/>
              </a:lnSpc>
              <a:spcBef>
                <a:spcPts val="2400"/>
              </a:spcBef>
              <a:buNone/>
            </a:pPr>
            <a:r>
              <a:rPr lang="en-US" sz="2600" dirty="0"/>
              <a:t>We learned:</a:t>
            </a:r>
          </a:p>
          <a:p>
            <a:pPr marL="273050" lvl="1" indent="-273050">
              <a:lnSpc>
                <a:spcPct val="135000"/>
              </a:lnSpc>
              <a:spcBef>
                <a:spcPts val="2400"/>
              </a:spcBef>
            </a:pPr>
            <a:r>
              <a:rPr lang="en-US" sz="2600" dirty="0"/>
              <a:t>As a group, make up two truths and a lie about where plants come from or where seeds come from.</a:t>
            </a:r>
          </a:p>
          <a:p>
            <a:pPr marL="273050" lvl="1" indent="-273050">
              <a:lnSpc>
                <a:spcPct val="135000"/>
              </a:lnSpc>
              <a:spcBef>
                <a:spcPts val="2400"/>
              </a:spcBef>
            </a:pPr>
            <a:r>
              <a:rPr lang="en-US" sz="2600" dirty="0"/>
              <a:t>Present your two truths and a lie to the other groups to see if they’ll make a mistake.</a:t>
            </a:r>
            <a:endParaRPr lang="en-CA" dirty="0"/>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982352" y="566002"/>
            <a:ext cx="6108569" cy="783372"/>
          </a:xfrm>
        </p:spPr>
        <p:txBody>
          <a:bodyPr/>
          <a:lstStyle/>
          <a:p>
            <a:r>
              <a:rPr lang="en-US" dirty="0"/>
              <a:t>Let’s Recap the Last Session</a:t>
            </a:r>
            <a:endParaRPr lang="en-CA" dirty="0"/>
          </a:p>
        </p:txBody>
      </p:sp>
      <p:pic>
        <p:nvPicPr>
          <p:cNvPr id="6" name="Picture 5" descr="A picture containing toy, doll, clipart&#10;&#10;Description automatically generated">
            <a:extLst>
              <a:ext uri="{FF2B5EF4-FFF2-40B4-BE49-F238E27FC236}">
                <a16:creationId xmlns:a16="http://schemas.microsoft.com/office/drawing/2014/main" id="{48180A1A-4165-41DF-BB7F-888F55853F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4620" y="3429000"/>
            <a:ext cx="2019475" cy="2259418"/>
          </a:xfrm>
          <a:prstGeom prst="rect">
            <a:avLst/>
          </a:prstGeom>
        </p:spPr>
      </p:pic>
    </p:spTree>
    <p:extLst>
      <p:ext uri="{BB962C8B-B14F-4D97-AF65-F5344CB8AC3E}">
        <p14:creationId xmlns:p14="http://schemas.microsoft.com/office/powerpoint/2010/main" val="378508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A110-8075-4B96-AA4F-F5B9C77F6EE0}"/>
              </a:ext>
            </a:extLst>
          </p:cNvPr>
          <p:cNvSpPr>
            <a:spLocks noGrp="1"/>
          </p:cNvSpPr>
          <p:nvPr>
            <p:ph type="title"/>
          </p:nvPr>
        </p:nvSpPr>
        <p:spPr>
          <a:xfrm>
            <a:off x="980584" y="566003"/>
            <a:ext cx="5938887" cy="786548"/>
          </a:xfrm>
        </p:spPr>
        <p:txBody>
          <a:bodyPr/>
          <a:lstStyle/>
          <a:p>
            <a:r>
              <a:rPr lang="en-US" dirty="0"/>
              <a:t>Growing Plants From Seeds</a:t>
            </a:r>
            <a:endParaRPr lang="en-CA" dirty="0"/>
          </a:p>
        </p:txBody>
      </p:sp>
      <p:sp>
        <p:nvSpPr>
          <p:cNvPr id="3" name="Content Placeholder 2">
            <a:extLst>
              <a:ext uri="{FF2B5EF4-FFF2-40B4-BE49-F238E27FC236}">
                <a16:creationId xmlns:a16="http://schemas.microsoft.com/office/drawing/2014/main" id="{56B0F822-BDF1-49A4-9AB8-F82594FFB5D0}"/>
              </a:ext>
            </a:extLst>
          </p:cNvPr>
          <p:cNvSpPr>
            <a:spLocks noGrp="1"/>
          </p:cNvSpPr>
          <p:nvPr>
            <p:ph idx="1"/>
          </p:nvPr>
        </p:nvSpPr>
        <p:spPr>
          <a:xfrm>
            <a:off x="980584" y="1352550"/>
            <a:ext cx="7418895" cy="4765445"/>
          </a:xfrm>
        </p:spPr>
        <p:txBody>
          <a:bodyPr/>
          <a:lstStyle/>
          <a:p>
            <a:pPr marL="0" indent="0">
              <a:lnSpc>
                <a:spcPct val="125000"/>
              </a:lnSpc>
              <a:spcBef>
                <a:spcPts val="2400"/>
              </a:spcBef>
              <a:buNone/>
            </a:pPr>
            <a:r>
              <a:rPr lang="en-US" dirty="0"/>
              <a:t>We are going to grow the plants we will need for our granola bars. </a:t>
            </a:r>
          </a:p>
          <a:p>
            <a:pPr marL="0" indent="0">
              <a:lnSpc>
                <a:spcPct val="125000"/>
              </a:lnSpc>
              <a:spcBef>
                <a:spcPts val="2400"/>
              </a:spcBef>
              <a:buNone/>
            </a:pPr>
            <a:r>
              <a:rPr lang="en-US" dirty="0"/>
              <a:t>Inside each seed is everything they need to make a new plant… but they need the right conditions to grow. </a:t>
            </a:r>
          </a:p>
          <a:p>
            <a:pPr marL="0" indent="0">
              <a:lnSpc>
                <a:spcPct val="125000"/>
              </a:lnSpc>
              <a:spcBef>
                <a:spcPts val="2400"/>
              </a:spcBef>
              <a:buNone/>
            </a:pPr>
            <a:r>
              <a:rPr lang="en-US" dirty="0"/>
              <a:t>We will keep a journal during our investigation to see which of our plant ingredients will grow fastest and win the </a:t>
            </a:r>
            <a:r>
              <a:rPr lang="en-US" dirty="0">
                <a:solidFill>
                  <a:srgbClr val="FF6600"/>
                </a:solidFill>
              </a:rPr>
              <a:t>Great Ingredient Race</a:t>
            </a:r>
            <a:r>
              <a:rPr lang="en-US" dirty="0"/>
              <a:t>!</a:t>
            </a:r>
          </a:p>
        </p:txBody>
      </p:sp>
      <p:pic>
        <p:nvPicPr>
          <p:cNvPr id="6" name="Picture 5" descr="Icon&#10;&#10;Description automatically generated">
            <a:extLst>
              <a:ext uri="{FF2B5EF4-FFF2-40B4-BE49-F238E27FC236}">
                <a16:creationId xmlns:a16="http://schemas.microsoft.com/office/drawing/2014/main" id="{3036BB93-56E6-4435-98B9-7B2BCFC340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0110" y="5103551"/>
            <a:ext cx="993739" cy="803798"/>
          </a:xfrm>
          <a:prstGeom prst="rect">
            <a:avLst/>
          </a:prstGeom>
        </p:spPr>
      </p:pic>
    </p:spTree>
    <p:extLst>
      <p:ext uri="{BB962C8B-B14F-4D97-AF65-F5344CB8AC3E}">
        <p14:creationId xmlns:p14="http://schemas.microsoft.com/office/powerpoint/2010/main" val="72460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A110-8075-4B96-AA4F-F5B9C77F6EE0}"/>
              </a:ext>
            </a:extLst>
          </p:cNvPr>
          <p:cNvSpPr>
            <a:spLocks noGrp="1"/>
          </p:cNvSpPr>
          <p:nvPr>
            <p:ph type="title"/>
          </p:nvPr>
        </p:nvSpPr>
        <p:spPr>
          <a:xfrm>
            <a:off x="980584" y="566003"/>
            <a:ext cx="5938887" cy="786548"/>
          </a:xfrm>
        </p:spPr>
        <p:txBody>
          <a:bodyPr/>
          <a:lstStyle/>
          <a:p>
            <a:r>
              <a:rPr lang="en-US" dirty="0"/>
              <a:t>What Do Plants Need?</a:t>
            </a:r>
            <a:endParaRPr lang="en-CA" dirty="0"/>
          </a:p>
        </p:txBody>
      </p:sp>
      <p:sp>
        <p:nvSpPr>
          <p:cNvPr id="3" name="Content Placeholder 2">
            <a:extLst>
              <a:ext uri="{FF2B5EF4-FFF2-40B4-BE49-F238E27FC236}">
                <a16:creationId xmlns:a16="http://schemas.microsoft.com/office/drawing/2014/main" id="{56B0F822-BDF1-49A4-9AB8-F82594FFB5D0}"/>
              </a:ext>
            </a:extLst>
          </p:cNvPr>
          <p:cNvSpPr>
            <a:spLocks noGrp="1"/>
          </p:cNvSpPr>
          <p:nvPr>
            <p:ph idx="1"/>
          </p:nvPr>
        </p:nvSpPr>
        <p:spPr>
          <a:xfrm>
            <a:off x="980584" y="1352550"/>
            <a:ext cx="7418895" cy="4765445"/>
          </a:xfrm>
        </p:spPr>
        <p:txBody>
          <a:bodyPr/>
          <a:lstStyle/>
          <a:p>
            <a:pPr marL="0" indent="0">
              <a:lnSpc>
                <a:spcPct val="125000"/>
              </a:lnSpc>
              <a:spcBef>
                <a:spcPts val="2400"/>
              </a:spcBef>
              <a:buNone/>
            </a:pPr>
            <a:r>
              <a:rPr lang="en-US" dirty="0"/>
              <a:t>Just like humans, plants need certain things to grow and be healthy. </a:t>
            </a:r>
          </a:p>
          <a:p>
            <a:pPr marL="0" indent="0">
              <a:lnSpc>
                <a:spcPct val="125000"/>
              </a:lnSpc>
              <a:spcBef>
                <a:spcPts val="2400"/>
              </a:spcBef>
              <a:buNone/>
            </a:pPr>
            <a:r>
              <a:rPr lang="en-US" dirty="0">
                <a:solidFill>
                  <a:srgbClr val="FF6600"/>
                </a:solidFill>
              </a:rPr>
              <a:t>Can you think of any?</a:t>
            </a:r>
          </a:p>
          <a:p>
            <a:pPr marL="0" indent="0">
              <a:lnSpc>
                <a:spcPct val="125000"/>
              </a:lnSpc>
              <a:spcBef>
                <a:spcPts val="2400"/>
              </a:spcBef>
              <a:buNone/>
            </a:pPr>
            <a:r>
              <a:rPr lang="en-US" dirty="0"/>
              <a:t>We will learn all about this so we can                  grow all our own plant ingredients for                 our granola bar business. </a:t>
            </a:r>
          </a:p>
        </p:txBody>
      </p:sp>
      <p:pic>
        <p:nvPicPr>
          <p:cNvPr id="6" name="Picture 5" descr="A plant in a pot&#10;&#10;Description automatically generated with medium confidence">
            <a:extLst>
              <a:ext uri="{FF2B5EF4-FFF2-40B4-BE49-F238E27FC236}">
                <a16:creationId xmlns:a16="http://schemas.microsoft.com/office/drawing/2014/main" id="{FE4E8ACB-622B-4ABE-BD66-CFB04B8163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9471" y="3145134"/>
            <a:ext cx="1318193" cy="2448072"/>
          </a:xfrm>
          <a:prstGeom prst="rect">
            <a:avLst/>
          </a:prstGeom>
        </p:spPr>
      </p:pic>
    </p:spTree>
    <p:extLst>
      <p:ext uri="{BB962C8B-B14F-4D97-AF65-F5344CB8AC3E}">
        <p14:creationId xmlns:p14="http://schemas.microsoft.com/office/powerpoint/2010/main" val="813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6B96C0E3-F821-46CE-9835-5586ECEE60F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674220"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a:extLst>
              <a:ext uri="{FF2B5EF4-FFF2-40B4-BE49-F238E27FC236}">
                <a16:creationId xmlns:a16="http://schemas.microsoft.com/office/drawing/2014/main" id="{827C5E02-DC1A-4A51-BEB4-C80B52E6B8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9C515114-F8F4-49AE-ADE3-01A1F0FEA531}"/>
              </a:ext>
            </a:extLst>
          </p:cNvPr>
          <p:cNvSpPr/>
          <p:nvPr/>
        </p:nvSpPr>
        <p:spPr>
          <a:xfrm>
            <a:off x="250315" y="571350"/>
            <a:ext cx="4715223" cy="57151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440217" y="703464"/>
            <a:ext cx="3624601" cy="787633"/>
          </a:xfrm>
        </p:spPr>
        <p:txBody>
          <a:bodyPr vert="horz" lIns="91440" tIns="45720" rIns="91440" bIns="45720" rtlCol="0" anchor="ctr">
            <a:normAutofit/>
          </a:bodyPr>
          <a:lstStyle/>
          <a:p>
            <a:r>
              <a:rPr lang="en-US" sz="3000" kern="1200" dirty="0"/>
              <a:t>Light</a:t>
            </a:r>
          </a:p>
        </p:txBody>
      </p:sp>
      <p:sp>
        <p:nvSpPr>
          <p:cNvPr id="3" name="Rectangle 2">
            <a:extLst>
              <a:ext uri="{FF2B5EF4-FFF2-40B4-BE49-F238E27FC236}">
                <a16:creationId xmlns:a16="http://schemas.microsoft.com/office/drawing/2014/main" id="{40370BC9-178D-40D4-A59E-ECD846176F37}"/>
              </a:ext>
            </a:extLst>
          </p:cNvPr>
          <p:cNvSpPr/>
          <p:nvPr/>
        </p:nvSpPr>
        <p:spPr>
          <a:xfrm>
            <a:off x="336042" y="2103120"/>
            <a:ext cx="3670146" cy="178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24090" y="1630894"/>
            <a:ext cx="4641448" cy="4865156"/>
          </a:xfrm>
        </p:spPr>
        <p:txBody>
          <a:bodyPr vert="horz" lIns="91440" tIns="45720" rIns="91440" bIns="45720" rtlCol="0">
            <a:normAutofit/>
          </a:bodyPr>
          <a:lstStyle/>
          <a:p>
            <a:pPr>
              <a:lnSpc>
                <a:spcPct val="106000"/>
              </a:lnSpc>
              <a:spcBef>
                <a:spcPts val="1800"/>
              </a:spcBef>
              <a:buClr>
                <a:schemeClr val="dk1"/>
              </a:buClr>
              <a:buSzPts val="1800"/>
            </a:pPr>
            <a:r>
              <a:rPr lang="en-US" sz="2000" dirty="0">
                <a:solidFill>
                  <a:schemeClr val="tx1"/>
                </a:solidFill>
              </a:rPr>
              <a:t>Plants need light to grow and be healthy. </a:t>
            </a:r>
          </a:p>
          <a:p>
            <a:pPr>
              <a:lnSpc>
                <a:spcPct val="106000"/>
              </a:lnSpc>
              <a:spcBef>
                <a:spcPts val="1800"/>
              </a:spcBef>
              <a:buClr>
                <a:schemeClr val="dk1"/>
              </a:buClr>
              <a:buSzPts val="1800"/>
            </a:pPr>
            <a:r>
              <a:rPr lang="en-US" sz="2000" dirty="0">
                <a:solidFill>
                  <a:schemeClr val="tx1"/>
                </a:solidFill>
              </a:rPr>
              <a:t>Plants are amazing! They can turn sunlight and water into their own food in their leaves during a process called photosynthesis.</a:t>
            </a:r>
          </a:p>
          <a:p>
            <a:pPr>
              <a:lnSpc>
                <a:spcPct val="106000"/>
              </a:lnSpc>
              <a:spcBef>
                <a:spcPts val="1800"/>
              </a:spcBef>
              <a:buClr>
                <a:schemeClr val="dk1"/>
              </a:buClr>
              <a:buSzPts val="1800"/>
            </a:pPr>
            <a:r>
              <a:rPr lang="en-US" sz="2000" dirty="0">
                <a:solidFill>
                  <a:schemeClr val="tx1"/>
                </a:solidFill>
              </a:rPr>
              <a:t>We also need sunlight to help our bodies make Vitamin D to keep us healthy.</a:t>
            </a:r>
          </a:p>
        </p:txBody>
      </p:sp>
      <p:cxnSp>
        <p:nvCxnSpPr>
          <p:cNvPr id="7" name="Straight Connector 6">
            <a:extLst>
              <a:ext uri="{FF2B5EF4-FFF2-40B4-BE49-F238E27FC236}">
                <a16:creationId xmlns:a16="http://schemas.microsoft.com/office/drawing/2014/main" id="{09280138-C0A8-4401-9B95-C46422D1A086}"/>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4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83611B80-4E16-41E7-978A-ABE98B0ABF28}"/>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3654146"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a:extLst>
              <a:ext uri="{FF2B5EF4-FFF2-40B4-BE49-F238E27FC236}">
                <a16:creationId xmlns:a16="http://schemas.microsoft.com/office/drawing/2014/main" id="{0764467B-B6E9-471F-ABC5-BD0E0CABB1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62268" y="3493007"/>
            <a:ext cx="5481732" cy="3388965"/>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B1B3BE87-0C8F-4CB4-B146-CF00E3661C61}"/>
              </a:ext>
            </a:extLst>
          </p:cNvPr>
          <p:cNvSpPr/>
          <p:nvPr/>
        </p:nvSpPr>
        <p:spPr>
          <a:xfrm>
            <a:off x="250315" y="571350"/>
            <a:ext cx="4726799"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04ED87AA-AC03-4BB0-8EBE-3D47D2AAFA80}"/>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1CBBC293-2D99-4D94-93D4-338D889E087D}"/>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Photosynthesis</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35759"/>
            <a:ext cx="4641072" cy="4490403"/>
          </a:xfrm>
        </p:spPr>
        <p:txBody>
          <a:bodyPr vert="horz" lIns="91440" tIns="45720" rIns="91440" bIns="45720" rtlCol="0">
            <a:noAutofit/>
          </a:bodyPr>
          <a:lstStyle/>
          <a:p>
            <a:pPr>
              <a:lnSpc>
                <a:spcPct val="106000"/>
              </a:lnSpc>
              <a:spcBef>
                <a:spcPts val="0"/>
              </a:spcBef>
              <a:buClr>
                <a:schemeClr val="dk1"/>
              </a:buClr>
              <a:buSzPct val="100000"/>
            </a:pPr>
            <a:r>
              <a:rPr lang="en-US" sz="2000" dirty="0">
                <a:solidFill>
                  <a:schemeClr val="tx1"/>
                </a:solidFill>
              </a:rPr>
              <a:t>During photosynthesis, plants use sunlight to turn water and carbon dioxide into nutrients to keep them healthy.</a:t>
            </a:r>
          </a:p>
          <a:p>
            <a:pPr>
              <a:lnSpc>
                <a:spcPct val="106000"/>
              </a:lnSpc>
              <a:spcBef>
                <a:spcPts val="0"/>
              </a:spcBef>
              <a:buClr>
                <a:schemeClr val="dk1"/>
              </a:buClr>
              <a:buSzPct val="100000"/>
            </a:pPr>
            <a:endParaRPr lang="en-US" sz="2000" dirty="0">
              <a:solidFill>
                <a:schemeClr val="tx1"/>
              </a:solidFill>
            </a:endParaRPr>
          </a:p>
          <a:p>
            <a:pPr>
              <a:lnSpc>
                <a:spcPct val="106000"/>
              </a:lnSpc>
              <a:spcBef>
                <a:spcPts val="0"/>
              </a:spcBef>
              <a:buClr>
                <a:schemeClr val="dk1"/>
              </a:buClr>
              <a:buSzPct val="100000"/>
            </a:pPr>
            <a:r>
              <a:rPr lang="en-US" sz="2000" dirty="0">
                <a:solidFill>
                  <a:schemeClr val="tx1"/>
                </a:solidFill>
              </a:rPr>
              <a:t>Photosynthesis also releases oxygen; the gas humans and animals need to breathe. </a:t>
            </a:r>
            <a:endParaRPr lang="en-US" sz="20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374092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A96A4246-8597-47FD-90BB-94F669DB08BA}"/>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12" name="Picture 11">
            <a:extLst>
              <a:ext uri="{FF2B5EF4-FFF2-40B4-BE49-F238E27FC236}">
                <a16:creationId xmlns:a16="http://schemas.microsoft.com/office/drawing/2014/main" id="{109DEBB7-EED8-40D8-955C-FC0310251FE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9" name="Freeform: Shape 1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Rounded Corners 14">
            <a:extLst>
              <a:ext uri="{FF2B5EF4-FFF2-40B4-BE49-F238E27FC236}">
                <a16:creationId xmlns:a16="http://schemas.microsoft.com/office/drawing/2014/main" id="{97718311-8474-4D06-BECE-F6AC24249ED0}"/>
              </a:ext>
            </a:extLst>
          </p:cNvPr>
          <p:cNvSpPr/>
          <p:nvPr/>
        </p:nvSpPr>
        <p:spPr>
          <a:xfrm>
            <a:off x="250316" y="571350"/>
            <a:ext cx="4738374" cy="5711201"/>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97018A3F-AFEC-47A8-AD95-4E1CE0928F2B}"/>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04452BE3-AAEC-4C7C-8C2F-DE3296DD1520}"/>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Water</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225193" y="1632926"/>
            <a:ext cx="4853253" cy="4649625"/>
          </a:xfrm>
        </p:spPr>
        <p:txBody>
          <a:bodyPr vert="horz" lIns="91440" tIns="45720" rIns="91440" bIns="45720" rtlCol="0">
            <a:noAutofit/>
          </a:bodyPr>
          <a:lstStyle/>
          <a:p>
            <a:pPr>
              <a:lnSpc>
                <a:spcPct val="125000"/>
              </a:lnSpc>
              <a:spcBef>
                <a:spcPts val="2400"/>
              </a:spcBef>
            </a:pPr>
            <a:r>
              <a:rPr lang="en-US" sz="2000" dirty="0"/>
              <a:t>Just like us, plants need water. Without the right amount of water, plants cannot grow and be healthy. </a:t>
            </a:r>
          </a:p>
          <a:p>
            <a:pPr>
              <a:lnSpc>
                <a:spcPct val="125000"/>
              </a:lnSpc>
              <a:spcBef>
                <a:spcPts val="2400"/>
              </a:spcBef>
            </a:pPr>
            <a:r>
              <a:rPr lang="en-US" sz="2000" dirty="0"/>
              <a:t>At the start of a plant’s life, it needs water to make it grow into a little seedling. </a:t>
            </a:r>
          </a:p>
          <a:p>
            <a:pPr>
              <a:lnSpc>
                <a:spcPct val="125000"/>
              </a:lnSpc>
              <a:spcBef>
                <a:spcPts val="2400"/>
              </a:spcBef>
            </a:pPr>
            <a:r>
              <a:rPr lang="en-US" sz="2000" dirty="0"/>
              <a:t>Once the seedling has grown roots, it needs water to take up nutrients out of the soil. Nutrients are healthy things that help the plant grow. </a:t>
            </a:r>
          </a:p>
        </p:txBody>
      </p:sp>
    </p:spTree>
    <p:extLst>
      <p:ext uri="{BB962C8B-B14F-4D97-AF65-F5344CB8AC3E}">
        <p14:creationId xmlns:p14="http://schemas.microsoft.com/office/powerpoint/2010/main" val="150623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A0F93BF-264F-4375-AA68-D6F2FC9E0E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890314A5-BF2A-4EBF-A98E-A9F2CB27C500}"/>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47A3EB5D-3086-4095-BACA-FD671CA3B676}"/>
              </a:ext>
            </a:extLst>
          </p:cNvPr>
          <p:cNvSpPr/>
          <p:nvPr/>
        </p:nvSpPr>
        <p:spPr>
          <a:xfrm>
            <a:off x="250316" y="571350"/>
            <a:ext cx="4726798" cy="57532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19B34168-8612-4C99-9B5F-9756D6A2FF3E}"/>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0E972881-DDCA-4ECC-8430-6667F9993C60}"/>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Not Enough Water</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41072" cy="4523718"/>
          </a:xfrm>
        </p:spPr>
        <p:txBody>
          <a:bodyPr vert="horz" lIns="91440" tIns="45720" rIns="91440" bIns="45720" rtlCol="0">
            <a:normAutofit/>
          </a:bodyPr>
          <a:lstStyle/>
          <a:p>
            <a:pPr>
              <a:lnSpc>
                <a:spcPct val="125000"/>
              </a:lnSpc>
              <a:spcBef>
                <a:spcPts val="2400"/>
              </a:spcBef>
            </a:pPr>
            <a:r>
              <a:rPr lang="en-US" sz="2000" dirty="0"/>
              <a:t>Water is very important to farmers. </a:t>
            </a:r>
          </a:p>
          <a:p>
            <a:pPr>
              <a:lnSpc>
                <a:spcPct val="125000"/>
              </a:lnSpc>
              <a:spcBef>
                <a:spcPts val="2400"/>
              </a:spcBef>
            </a:pPr>
            <a:r>
              <a:rPr lang="en-US" sz="2000" dirty="0"/>
              <a:t>If there is not enough rain, their crops will not grow properly. </a:t>
            </a:r>
          </a:p>
          <a:p>
            <a:pPr>
              <a:lnSpc>
                <a:spcPct val="125000"/>
              </a:lnSpc>
              <a:spcBef>
                <a:spcPts val="2400"/>
              </a:spcBef>
            </a:pPr>
            <a:r>
              <a:rPr lang="en-US" sz="2000" dirty="0"/>
              <a:t>Some farmers irrigate (water) their crops during the growing season. Others rely on rainfall to get enough water for their plants to grow. Here in Ontario, most farmers rely on rain.</a:t>
            </a:r>
          </a:p>
        </p:txBody>
      </p:sp>
    </p:spTree>
    <p:extLst>
      <p:ext uri="{BB962C8B-B14F-4D97-AF65-F5344CB8AC3E}">
        <p14:creationId xmlns:p14="http://schemas.microsoft.com/office/powerpoint/2010/main" val="351645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3263</TotalTime>
  <Words>2109</Words>
  <Application>Microsoft Office PowerPoint</Application>
  <PresentationFormat>On-screen Show (4:3)</PresentationFormat>
  <Paragraphs>189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Rounded MT Bold</vt:lpstr>
      <vt:lpstr>Calibri</vt:lpstr>
      <vt:lpstr>IIKLH K+ Arial MT</vt:lpstr>
      <vt:lpstr>Office Theme</vt:lpstr>
      <vt:lpstr>PowerPoint Presentation</vt:lpstr>
      <vt:lpstr>Learning Objectives</vt:lpstr>
      <vt:lpstr>Let’s Recap the Last Session</vt:lpstr>
      <vt:lpstr>Growing Plants From Seeds</vt:lpstr>
      <vt:lpstr>What Do Plants Need?</vt:lpstr>
      <vt:lpstr>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Fair Test</vt:lpstr>
      <vt:lpstr>Variables</vt:lpstr>
      <vt:lpstr>Make a Prediction</vt:lpstr>
      <vt:lpstr>Planting Your Seeds</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Ratz</dc:creator>
  <cp:lastModifiedBy>Kim Ratz</cp:lastModifiedBy>
  <cp:revision>114</cp:revision>
  <cp:lastPrinted>2022-12-13T20:08:31Z</cp:lastPrinted>
  <dcterms:created xsi:type="dcterms:W3CDTF">2022-06-20T17:57:32Z</dcterms:created>
  <dcterms:modified xsi:type="dcterms:W3CDTF">2023-07-12T15:59:14Z</dcterms:modified>
</cp:coreProperties>
</file>