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312" r:id="rId2"/>
    <p:sldId id="257" r:id="rId3"/>
    <p:sldId id="316" r:id="rId4"/>
    <p:sldId id="318" r:id="rId5"/>
    <p:sldId id="285" r:id="rId6"/>
    <p:sldId id="319" r:id="rId7"/>
    <p:sldId id="265" r:id="rId8"/>
    <p:sldId id="322"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252"/>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44706" autoAdjust="0"/>
  </p:normalViewPr>
  <p:slideViewPr>
    <p:cSldViewPr snapToGrid="0">
      <p:cViewPr varScale="1">
        <p:scale>
          <a:sx n="33" d="100"/>
          <a:sy n="33" d="100"/>
        </p:scale>
        <p:origin x="2755" y="43"/>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1" d="100"/>
          <a:sy n="61" d="100"/>
        </p:scale>
        <p:origin x="3168"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DED018B-63AE-44BB-B311-756F935CE590}" type="datetimeFigureOut">
              <a:rPr lang="en-CA" smtClean="0"/>
              <a:t>2023-08-14</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52B4D-80B6-452C-A7D7-277FD7B18C08}" type="slidenum">
              <a:rPr lang="en-CA" smtClean="0"/>
              <a:t>‹#›</a:t>
            </a:fld>
            <a:endParaRPr lang="en-CA"/>
          </a:p>
        </p:txBody>
      </p:sp>
    </p:spTree>
    <p:extLst>
      <p:ext uri="{BB962C8B-B14F-4D97-AF65-F5344CB8AC3E}">
        <p14:creationId xmlns:p14="http://schemas.microsoft.com/office/powerpoint/2010/main" val="1470372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1152B4D-80B6-452C-A7D7-277FD7B18C08}" type="slidenum">
              <a:rPr lang="en-CA" smtClean="0"/>
              <a:t>1</a:t>
            </a:fld>
            <a:endParaRPr lang="en-CA"/>
          </a:p>
        </p:txBody>
      </p:sp>
    </p:spTree>
    <p:extLst>
      <p:ext uri="{BB962C8B-B14F-4D97-AF65-F5344CB8AC3E}">
        <p14:creationId xmlns:p14="http://schemas.microsoft.com/office/powerpoint/2010/main" val="61569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Learning Objectives</a:t>
            </a:r>
          </a:p>
          <a:p>
            <a:pPr>
              <a:lnSpc>
                <a:spcPct val="125000"/>
              </a:lnSpc>
              <a:spcBef>
                <a:spcPts val="2400"/>
              </a:spcBef>
            </a:pPr>
            <a:r>
              <a:rPr lang="en-US" dirty="0"/>
              <a:t>Design a brand and logo.</a:t>
            </a:r>
          </a:p>
          <a:p>
            <a:pPr>
              <a:lnSpc>
                <a:spcPct val="125000"/>
              </a:lnSpc>
              <a:spcBef>
                <a:spcPts val="2400"/>
              </a:spcBef>
            </a:pPr>
            <a:r>
              <a:rPr lang="en-US" dirty="0"/>
              <a:t>Understand the importance of a healthy balanced diet.</a:t>
            </a:r>
          </a:p>
          <a:p>
            <a:pPr>
              <a:lnSpc>
                <a:spcPct val="125000"/>
              </a:lnSpc>
              <a:spcBef>
                <a:spcPts val="2400"/>
              </a:spcBef>
            </a:pPr>
            <a:r>
              <a:rPr lang="en-US" dirty="0"/>
              <a:t>Analyze existing products in the market.</a:t>
            </a:r>
            <a:endParaRPr lang="en-CA" dirty="0"/>
          </a:p>
        </p:txBody>
      </p:sp>
      <p:sp>
        <p:nvSpPr>
          <p:cNvPr id="4" name="Slide Number Placeholder 3"/>
          <p:cNvSpPr>
            <a:spLocks noGrp="1"/>
          </p:cNvSpPr>
          <p:nvPr>
            <p:ph type="sldNum" sz="quarter" idx="5"/>
          </p:nvPr>
        </p:nvSpPr>
        <p:spPr/>
        <p:txBody>
          <a:bodyPr/>
          <a:lstStyle/>
          <a:p>
            <a:fld id="{A1152B4D-80B6-452C-A7D7-277FD7B18C08}" type="slidenum">
              <a:rPr lang="en-CA" smtClean="0"/>
              <a:t>2</a:t>
            </a:fld>
            <a:endParaRPr lang="en-CA"/>
          </a:p>
        </p:txBody>
      </p:sp>
    </p:spTree>
    <p:extLst>
      <p:ext uri="{BB962C8B-B14F-4D97-AF65-F5344CB8AC3E}">
        <p14:creationId xmlns:p14="http://schemas.microsoft.com/office/powerpoint/2010/main" val="85083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Recap the Last Session</a:t>
            </a:r>
          </a:p>
          <a:p>
            <a:pPr marL="457200" lvl="1" indent="-457200">
              <a:lnSpc>
                <a:spcPct val="135000"/>
              </a:lnSpc>
              <a:spcBef>
                <a:spcPts val="2400"/>
              </a:spcBef>
            </a:pPr>
            <a:endParaRPr lang="en-US" sz="1200" dirty="0"/>
          </a:p>
          <a:p>
            <a:pPr marL="457200" lvl="1" indent="-457200">
              <a:lnSpc>
                <a:spcPct val="135000"/>
              </a:lnSpc>
              <a:spcBef>
                <a:spcPts val="2400"/>
              </a:spcBef>
            </a:pPr>
            <a:r>
              <a:rPr lang="en-US" sz="1200" dirty="0"/>
              <a:t>•	In small groups, ask students to throw a tennis (or similar) ball to each other. Each time they catch it, they have to share a fact they remember about grains or parts of the plant from last lesson.</a:t>
            </a:r>
          </a:p>
          <a:p>
            <a:pPr marL="457200" lvl="1" indent="-457200">
              <a:lnSpc>
                <a:spcPct val="135000"/>
              </a:lnSpc>
              <a:spcBef>
                <a:spcPts val="2400"/>
              </a:spcBef>
            </a:pPr>
            <a:endParaRPr lang="en-US" sz="1200" dirty="0"/>
          </a:p>
          <a:p>
            <a:pPr marL="457200" lvl="1" indent="-457200">
              <a:lnSpc>
                <a:spcPct val="135000"/>
              </a:lnSpc>
              <a:spcBef>
                <a:spcPts val="2400"/>
              </a:spcBef>
            </a:pPr>
            <a:r>
              <a:rPr lang="en-US" sz="1200" dirty="0"/>
              <a:t>•	Alternatively, you could use a vertical relay game to revise the last lesson’s content.</a:t>
            </a:r>
          </a:p>
          <a:p>
            <a:pPr marL="457200" lvl="1" indent="-457200">
              <a:lnSpc>
                <a:spcPct val="135000"/>
              </a:lnSpc>
              <a:spcBef>
                <a:spcPts val="2400"/>
              </a:spcBef>
            </a:pPr>
            <a:endParaRPr lang="en-US" sz="1200" dirty="0"/>
          </a:p>
          <a:p>
            <a:pPr marL="457200" lvl="1" indent="-457200">
              <a:lnSpc>
                <a:spcPct val="135000"/>
              </a:lnSpc>
              <a:spcBef>
                <a:spcPts val="2400"/>
              </a:spcBef>
            </a:pPr>
            <a:r>
              <a:rPr lang="en-US" sz="1200" dirty="0"/>
              <a:t>•	Prompt students to remember everything they can about parts of a plant, their uses, grains, their nutritional benefits, and the environmental benefits of eating locally sourced ingredients.</a:t>
            </a:r>
            <a:endParaRPr lang="en-CA" b="1" dirty="0"/>
          </a:p>
        </p:txBody>
      </p:sp>
      <p:sp>
        <p:nvSpPr>
          <p:cNvPr id="4" name="Slide Number Placeholder 3"/>
          <p:cNvSpPr>
            <a:spLocks noGrp="1"/>
          </p:cNvSpPr>
          <p:nvPr>
            <p:ph type="sldNum" sz="quarter" idx="5"/>
          </p:nvPr>
        </p:nvSpPr>
        <p:spPr/>
        <p:txBody>
          <a:bodyPr/>
          <a:lstStyle/>
          <a:p>
            <a:fld id="{A1152B4D-80B6-452C-A7D7-277FD7B18C08}" type="slidenum">
              <a:rPr lang="en-CA" smtClean="0"/>
              <a:t>3</a:t>
            </a:fld>
            <a:endParaRPr lang="en-CA"/>
          </a:p>
        </p:txBody>
      </p:sp>
    </p:spTree>
    <p:extLst>
      <p:ext uri="{BB962C8B-B14F-4D97-AF65-F5344CB8AC3E}">
        <p14:creationId xmlns:p14="http://schemas.microsoft.com/office/powerpoint/2010/main" val="217272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t>Analyzing the Competition</a:t>
            </a:r>
          </a:p>
          <a:p>
            <a:pPr>
              <a:lnSpc>
                <a:spcPct val="125000"/>
              </a:lnSpc>
              <a:spcBef>
                <a:spcPts val="2400"/>
              </a:spcBef>
            </a:pPr>
            <a:r>
              <a:rPr lang="en-US" sz="1200" dirty="0"/>
              <a:t>Explain to students they will taste test some of the granola bars already available to buy so they can assess the competition and think of ways to improve the granola bars.</a:t>
            </a:r>
          </a:p>
          <a:p>
            <a:pPr>
              <a:lnSpc>
                <a:spcPct val="125000"/>
              </a:lnSpc>
              <a:spcBef>
                <a:spcPts val="2400"/>
              </a:spcBef>
            </a:pPr>
            <a:endParaRPr lang="en-US" sz="1200" dirty="0"/>
          </a:p>
          <a:p>
            <a:pPr>
              <a:lnSpc>
                <a:spcPct val="125000"/>
              </a:lnSpc>
              <a:spcBef>
                <a:spcPts val="2400"/>
              </a:spcBef>
            </a:pPr>
            <a:r>
              <a:rPr lang="en-US" sz="1200" dirty="0"/>
              <a:t>Ask for suggestions on what they should analyze. Some examples could be texture, flavour, size, moisture, shape, smell.</a:t>
            </a:r>
          </a:p>
          <a:p>
            <a:pPr>
              <a:lnSpc>
                <a:spcPct val="125000"/>
              </a:lnSpc>
              <a:spcBef>
                <a:spcPts val="2400"/>
              </a:spcBef>
            </a:pPr>
            <a:endParaRPr lang="en-US" sz="1200" dirty="0"/>
          </a:p>
          <a:p>
            <a:pPr>
              <a:lnSpc>
                <a:spcPct val="125000"/>
              </a:lnSpc>
              <a:spcBef>
                <a:spcPts val="2400"/>
              </a:spcBef>
            </a:pPr>
            <a:r>
              <a:rPr lang="en-US" sz="1200" dirty="0"/>
              <a:t>Hand out the Granola Bar Marketing Strategy sheets (one per group or per student).</a:t>
            </a:r>
            <a:endParaRPr lang="en-US" sz="1200" dirty="0">
              <a:solidFill>
                <a:schemeClr val="accent2"/>
              </a:solidFill>
            </a:endParaRPr>
          </a:p>
        </p:txBody>
      </p:sp>
      <p:sp>
        <p:nvSpPr>
          <p:cNvPr id="4" name="Slide Number Placeholder 3"/>
          <p:cNvSpPr>
            <a:spLocks noGrp="1"/>
          </p:cNvSpPr>
          <p:nvPr>
            <p:ph type="sldNum" sz="quarter" idx="5"/>
          </p:nvPr>
        </p:nvSpPr>
        <p:spPr/>
        <p:txBody>
          <a:bodyPr/>
          <a:lstStyle/>
          <a:p>
            <a:fld id="{A1152B4D-80B6-452C-A7D7-277FD7B18C08}" type="slidenum">
              <a:rPr lang="en-CA" smtClean="0"/>
              <a:t>4</a:t>
            </a:fld>
            <a:endParaRPr lang="en-CA"/>
          </a:p>
        </p:txBody>
      </p:sp>
    </p:spTree>
    <p:extLst>
      <p:ext uri="{BB962C8B-B14F-4D97-AF65-F5344CB8AC3E}">
        <p14:creationId xmlns:p14="http://schemas.microsoft.com/office/powerpoint/2010/main" val="3377746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Taste Testing</a:t>
            </a:r>
          </a:p>
          <a:p>
            <a:pPr marL="0" indent="0">
              <a:lnSpc>
                <a:spcPct val="125000"/>
              </a:lnSpc>
              <a:spcBef>
                <a:spcPts val="2400"/>
              </a:spcBef>
              <a:buClr>
                <a:schemeClr val="dk1"/>
              </a:buClr>
              <a:buSzPts val="1800"/>
              <a:buNone/>
            </a:pPr>
            <a:r>
              <a:rPr lang="en-US" dirty="0">
                <a:ea typeface="Calibri"/>
                <a:cs typeface="Calibri"/>
                <a:sym typeface="Calibri"/>
              </a:rPr>
              <a:t>Take the granola bars out of their packaging, cut them into small pieces (enough for one for each child), and place them  on the far left of their Granola Bar Marketing Strategy sheet.</a:t>
            </a:r>
          </a:p>
          <a:p>
            <a:pPr marL="0" indent="0">
              <a:lnSpc>
                <a:spcPct val="125000"/>
              </a:lnSpc>
              <a:spcBef>
                <a:spcPts val="2400"/>
              </a:spcBef>
              <a:buClr>
                <a:schemeClr val="dk1"/>
              </a:buClr>
              <a:buSzPts val="1800"/>
              <a:buNone/>
            </a:pPr>
            <a:endParaRPr lang="en-US" dirty="0">
              <a:ea typeface="Calibri"/>
              <a:cs typeface="Calibri"/>
              <a:sym typeface="Calibri"/>
            </a:endParaRPr>
          </a:p>
          <a:p>
            <a:pPr marL="0" indent="0">
              <a:lnSpc>
                <a:spcPct val="125000"/>
              </a:lnSpc>
              <a:spcBef>
                <a:spcPts val="2400"/>
              </a:spcBef>
              <a:buClr>
                <a:schemeClr val="dk1"/>
              </a:buClr>
              <a:buSzPts val="1800"/>
              <a:buNone/>
            </a:pPr>
            <a:r>
              <a:rPr lang="en-US" dirty="0">
                <a:ea typeface="Calibri"/>
                <a:cs typeface="Calibri"/>
                <a:sym typeface="Calibri"/>
              </a:rPr>
              <a:t>After the bars have been distributed, ask them to rate it out of five on the agreed variables.</a:t>
            </a:r>
          </a:p>
          <a:p>
            <a:pPr marL="0" indent="0">
              <a:lnSpc>
                <a:spcPct val="125000"/>
              </a:lnSpc>
              <a:spcBef>
                <a:spcPts val="2400"/>
              </a:spcBef>
              <a:buClr>
                <a:schemeClr val="dk1"/>
              </a:buClr>
              <a:buSzPts val="1800"/>
              <a:buNone/>
            </a:pPr>
            <a:endParaRPr lang="en-US" dirty="0">
              <a:ea typeface="Calibri"/>
              <a:cs typeface="Calibri"/>
              <a:sym typeface="Calibri"/>
            </a:endParaRPr>
          </a:p>
          <a:p>
            <a:pPr marL="0" indent="0">
              <a:lnSpc>
                <a:spcPct val="125000"/>
              </a:lnSpc>
              <a:spcBef>
                <a:spcPts val="2400"/>
              </a:spcBef>
              <a:buClr>
                <a:schemeClr val="dk1"/>
              </a:buClr>
              <a:buSzPts val="1800"/>
              <a:buNone/>
            </a:pPr>
            <a:r>
              <a:rPr lang="en-US" dirty="0">
                <a:ea typeface="Calibri"/>
                <a:cs typeface="Calibri"/>
                <a:sym typeface="Calibri"/>
              </a:rPr>
              <a:t>Ask the students to expand on their ratings with comments and guess which grain they think has been used in each bar. What other ingredients can they taste?</a:t>
            </a:r>
          </a:p>
          <a:p>
            <a:pPr marL="0" indent="0">
              <a:lnSpc>
                <a:spcPct val="125000"/>
              </a:lnSpc>
              <a:spcBef>
                <a:spcPts val="2400"/>
              </a:spcBef>
              <a:buClr>
                <a:schemeClr val="dk1"/>
              </a:buClr>
              <a:buSzPts val="1800"/>
              <a:buNone/>
            </a:pPr>
            <a:endParaRPr lang="en-US" dirty="0">
              <a:ea typeface="Calibri"/>
              <a:cs typeface="Calibri"/>
              <a:sym typeface="Calibri"/>
            </a:endParaRPr>
          </a:p>
          <a:p>
            <a:pPr marL="0" indent="0">
              <a:lnSpc>
                <a:spcPct val="125000"/>
              </a:lnSpc>
              <a:spcBef>
                <a:spcPts val="2400"/>
              </a:spcBef>
              <a:buClr>
                <a:schemeClr val="dk1"/>
              </a:buClr>
              <a:buSzPts val="1800"/>
              <a:buNone/>
            </a:pPr>
            <a:r>
              <a:rPr lang="en-US" dirty="0">
                <a:ea typeface="Calibri"/>
                <a:cs typeface="Calibri"/>
                <a:sym typeface="Calibri"/>
              </a:rPr>
              <a:t>Repeat the exercise with the remaining four bars.</a:t>
            </a:r>
            <a:endParaRPr lang="en-CA" dirty="0"/>
          </a:p>
        </p:txBody>
      </p:sp>
      <p:sp>
        <p:nvSpPr>
          <p:cNvPr id="4" name="Slide Number Placeholder 3"/>
          <p:cNvSpPr>
            <a:spLocks noGrp="1"/>
          </p:cNvSpPr>
          <p:nvPr>
            <p:ph type="sldNum" sz="quarter" idx="5"/>
          </p:nvPr>
        </p:nvSpPr>
        <p:spPr/>
        <p:txBody>
          <a:bodyPr/>
          <a:lstStyle/>
          <a:p>
            <a:fld id="{A1152B4D-80B6-452C-A7D7-277FD7B18C08}" type="slidenum">
              <a:rPr lang="en-CA" smtClean="0"/>
              <a:t>5</a:t>
            </a:fld>
            <a:endParaRPr lang="en-CA"/>
          </a:p>
        </p:txBody>
      </p:sp>
    </p:spTree>
    <p:extLst>
      <p:ext uri="{BB962C8B-B14F-4D97-AF65-F5344CB8AC3E}">
        <p14:creationId xmlns:p14="http://schemas.microsoft.com/office/powerpoint/2010/main" val="149916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t>Evaluation</a:t>
            </a:r>
          </a:p>
          <a:p>
            <a:pPr marL="0" indent="0">
              <a:lnSpc>
                <a:spcPct val="125000"/>
              </a:lnSpc>
              <a:spcBef>
                <a:spcPts val="2400"/>
              </a:spcBef>
              <a:buFont typeface="Arial" panose="020B0604020202020204" pitchFamily="34" charset="0"/>
              <a:buNone/>
            </a:pPr>
            <a:r>
              <a:rPr lang="en-US" sz="1200" dirty="0"/>
              <a:t>Ask the business groups to share their evaluations and discuss any initial ideas they have for improving the bars to make them really appealing to students (e.g., they might like to create a new shape or use a combination of the flavours they’ve just tried).</a:t>
            </a:r>
          </a:p>
        </p:txBody>
      </p:sp>
      <p:sp>
        <p:nvSpPr>
          <p:cNvPr id="4" name="Slide Number Placeholder 3"/>
          <p:cNvSpPr>
            <a:spLocks noGrp="1"/>
          </p:cNvSpPr>
          <p:nvPr>
            <p:ph type="sldNum" sz="quarter" idx="5"/>
          </p:nvPr>
        </p:nvSpPr>
        <p:spPr/>
        <p:txBody>
          <a:bodyPr/>
          <a:lstStyle/>
          <a:p>
            <a:fld id="{A1152B4D-80B6-452C-A7D7-277FD7B18C08}" type="slidenum">
              <a:rPr lang="en-CA" smtClean="0"/>
              <a:t>6</a:t>
            </a:fld>
            <a:endParaRPr lang="en-CA"/>
          </a:p>
        </p:txBody>
      </p:sp>
    </p:spTree>
    <p:extLst>
      <p:ext uri="{BB962C8B-B14F-4D97-AF65-F5344CB8AC3E}">
        <p14:creationId xmlns:p14="http://schemas.microsoft.com/office/powerpoint/2010/main" val="232308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t>Naming your Business</a:t>
            </a:r>
          </a:p>
          <a:p>
            <a:pPr>
              <a:lnSpc>
                <a:spcPct val="125000"/>
              </a:lnSpc>
              <a:spcBef>
                <a:spcPts val="2400"/>
              </a:spcBef>
            </a:pPr>
            <a:r>
              <a:rPr lang="en-US" sz="1200" dirty="0"/>
              <a:t>Explain to students that the Marketing Strategy sheets can be added to whenever students have ideas they want to remember.  Some parts of the worksheets will be completed in later stages of the project (ex. Profit)</a:t>
            </a:r>
            <a:endParaRPr lang="en-US" sz="1200" dirty="0">
              <a:solidFill>
                <a:srgbClr val="FF0000"/>
              </a:solidFill>
            </a:endParaRPr>
          </a:p>
        </p:txBody>
      </p:sp>
      <p:sp>
        <p:nvSpPr>
          <p:cNvPr id="4" name="Slide Number Placeholder 3"/>
          <p:cNvSpPr>
            <a:spLocks noGrp="1"/>
          </p:cNvSpPr>
          <p:nvPr>
            <p:ph type="sldNum" sz="quarter" idx="5"/>
          </p:nvPr>
        </p:nvSpPr>
        <p:spPr/>
        <p:txBody>
          <a:bodyPr/>
          <a:lstStyle/>
          <a:p>
            <a:fld id="{A1152B4D-80B6-452C-A7D7-277FD7B18C08}" type="slidenum">
              <a:rPr lang="en-CA" smtClean="0"/>
              <a:t>7</a:t>
            </a:fld>
            <a:endParaRPr lang="en-CA"/>
          </a:p>
        </p:txBody>
      </p:sp>
    </p:spTree>
    <p:extLst>
      <p:ext uri="{BB962C8B-B14F-4D97-AF65-F5344CB8AC3E}">
        <p14:creationId xmlns:p14="http://schemas.microsoft.com/office/powerpoint/2010/main" val="1820428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Designing a Logo</a:t>
            </a:r>
          </a:p>
          <a:p>
            <a:pPr marL="171450" indent="-171450">
              <a:lnSpc>
                <a:spcPct val="125000"/>
              </a:lnSpc>
              <a:spcBef>
                <a:spcPts val="2400"/>
              </a:spcBef>
              <a:buFont typeface="Arial" panose="020B0604020202020204" pitchFamily="34" charset="0"/>
              <a:buChar char="•"/>
            </a:pPr>
            <a:r>
              <a:rPr lang="en-US" dirty="0"/>
              <a:t>Ask students to think of a name for their business and design a striking logo using the top tips on the </a:t>
            </a:r>
            <a:br>
              <a:rPr lang="en-US" dirty="0"/>
            </a:br>
            <a:r>
              <a:rPr lang="en-US" dirty="0"/>
              <a:t>PowerPoint presentation which can be recorded on the marketing strategy sheet.</a:t>
            </a:r>
          </a:p>
          <a:p>
            <a:pPr marL="171450" indent="-171450">
              <a:lnSpc>
                <a:spcPct val="125000"/>
              </a:lnSpc>
              <a:spcBef>
                <a:spcPts val="2400"/>
              </a:spcBef>
              <a:buFont typeface="Arial" panose="020B0604020202020204" pitchFamily="34" charset="0"/>
              <a:buChar char="•"/>
            </a:pPr>
            <a:r>
              <a:rPr lang="en-US" dirty="0"/>
              <a:t>Suggest that they might like to incorporate some nutritional benefits into their name (e.g., Energy Bites, Fi-bar) or perhaps a reference to the locally sourced ingredients.</a:t>
            </a:r>
          </a:p>
          <a:p>
            <a:pPr marL="171450" indent="-171450">
              <a:lnSpc>
                <a:spcPct val="125000"/>
              </a:lnSpc>
              <a:spcBef>
                <a:spcPts val="2400"/>
              </a:spcBef>
              <a:buFont typeface="Arial" panose="020B0604020202020204" pitchFamily="34" charset="0"/>
              <a:buChar char="•"/>
            </a:pPr>
            <a:r>
              <a:rPr lang="en-US" dirty="0"/>
              <a:t>They might like to think of a clever slogan such as “Power your brains with grains”.</a:t>
            </a:r>
          </a:p>
          <a:p>
            <a:pPr marL="171450" indent="-171450">
              <a:lnSpc>
                <a:spcPct val="125000"/>
              </a:lnSpc>
              <a:spcBef>
                <a:spcPts val="2400"/>
              </a:spcBef>
              <a:buFont typeface="Arial" panose="020B0604020202020204" pitchFamily="34" charset="0"/>
              <a:buChar char="•"/>
            </a:pPr>
            <a:r>
              <a:rPr lang="en-US" dirty="0"/>
              <a:t>Explain to students that the Marketing Strategy sheets can be added to whenever students have ideas they want to remember.  Some parts of the worksheets will be completed in later stages of the project (ex. Profit)</a:t>
            </a:r>
            <a:endParaRPr lang="en-CA" dirty="0"/>
          </a:p>
        </p:txBody>
      </p:sp>
      <p:sp>
        <p:nvSpPr>
          <p:cNvPr id="4" name="Slide Number Placeholder 3"/>
          <p:cNvSpPr>
            <a:spLocks noGrp="1"/>
          </p:cNvSpPr>
          <p:nvPr>
            <p:ph type="sldNum" sz="quarter" idx="5"/>
          </p:nvPr>
        </p:nvSpPr>
        <p:spPr/>
        <p:txBody>
          <a:bodyPr/>
          <a:lstStyle/>
          <a:p>
            <a:fld id="{A1152B4D-80B6-452C-A7D7-277FD7B18C08}" type="slidenum">
              <a:rPr lang="en-CA" smtClean="0"/>
              <a:t>8</a:t>
            </a:fld>
            <a:endParaRPr lang="en-CA"/>
          </a:p>
        </p:txBody>
      </p:sp>
    </p:spTree>
    <p:extLst>
      <p:ext uri="{BB962C8B-B14F-4D97-AF65-F5344CB8AC3E}">
        <p14:creationId xmlns:p14="http://schemas.microsoft.com/office/powerpoint/2010/main" val="208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C9B0BE-9E87-408E-BE07-3C11D8827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203" b="15599"/>
          <a:stretch/>
        </p:blipFill>
        <p:spPr>
          <a:xfrm>
            <a:off x="787136" y="230794"/>
            <a:ext cx="7550870" cy="4145330"/>
          </a:xfrm>
          <a:prstGeom prst="rect">
            <a:avLst/>
          </a:prstGeom>
        </p:spPr>
      </p:pic>
      <p:sp>
        <p:nvSpPr>
          <p:cNvPr id="7" name="Rectangle 6">
            <a:extLst>
              <a:ext uri="{FF2B5EF4-FFF2-40B4-BE49-F238E27FC236}">
                <a16:creationId xmlns:a16="http://schemas.microsoft.com/office/drawing/2014/main" id="{9491AEFB-B151-492A-9947-CBE4C4DBC9F3}"/>
              </a:ext>
            </a:extLst>
          </p:cNvPr>
          <p:cNvSpPr/>
          <p:nvPr userDrawn="1"/>
        </p:nvSpPr>
        <p:spPr>
          <a:xfrm>
            <a:off x="685801" y="4694549"/>
            <a:ext cx="7822480" cy="1112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Content Placeholder 2">
            <a:extLst>
              <a:ext uri="{FF2B5EF4-FFF2-40B4-BE49-F238E27FC236}">
                <a16:creationId xmlns:a16="http://schemas.microsoft.com/office/drawing/2014/main" id="{B2E2E68F-9FB4-44AC-964F-4A19EFB514AD}"/>
              </a:ext>
            </a:extLst>
          </p:cNvPr>
          <p:cNvSpPr>
            <a:spLocks noGrp="1"/>
          </p:cNvSpPr>
          <p:nvPr>
            <p:ph idx="1" hasCustomPrompt="1"/>
          </p:nvPr>
        </p:nvSpPr>
        <p:spPr>
          <a:xfrm>
            <a:off x="823076" y="4925564"/>
            <a:ext cx="7588577" cy="796506"/>
          </a:xfrm>
        </p:spPr>
        <p:txBody>
          <a:bodyPr>
            <a:normAutofit/>
          </a:bodyPr>
          <a:lstStyle>
            <a:lvl1pPr marL="0" indent="0" algn="ctr">
              <a:buNone/>
              <a:defRPr sz="2800">
                <a:solidFill>
                  <a:schemeClr val="accent6"/>
                </a:solidFill>
                <a:latin typeface="Arial Rounded MT Bold" panose="020F0704030504030204" pitchFamily="34" charset="0"/>
              </a:defRPr>
            </a:lvl1pPr>
            <a:lvl2pPr>
              <a:defRPr>
                <a:latin typeface="Arial Rounded MT Bold" panose="020F0704030504030204" pitchFamily="34" charset="0"/>
              </a:defRPr>
            </a:lvl2pPr>
            <a:lvl3pPr>
              <a:defRPr>
                <a:latin typeface="Arial Rounded MT Bold" panose="020F0704030504030204" pitchFamily="34" charset="0"/>
              </a:defRPr>
            </a:lvl3pPr>
            <a:lvl4pPr>
              <a:defRPr>
                <a:latin typeface="Arial Rounded MT Bold" panose="020F0704030504030204" pitchFamily="34" charset="0"/>
              </a:defRPr>
            </a:lvl4pPr>
            <a:lvl5pPr>
              <a:defRPr>
                <a:latin typeface="Arial Rounded MT Bold" panose="020F0704030504030204" pitchFamily="34" charset="0"/>
              </a:defRPr>
            </a:lvl5pPr>
          </a:lstStyle>
          <a:p>
            <a:pPr lvl="0"/>
            <a:r>
              <a:rPr lang="en-US" dirty="0" err="1"/>
              <a:t>Xxxxxxxxx</a:t>
            </a:r>
            <a:r>
              <a:rPr lang="en-US" dirty="0"/>
              <a:t> x </a:t>
            </a:r>
            <a:r>
              <a:rPr lang="en-US" dirty="0" err="1"/>
              <a:t>xxxxxx</a:t>
            </a:r>
            <a:r>
              <a:rPr lang="en-US" dirty="0"/>
              <a:t> </a:t>
            </a:r>
            <a:r>
              <a:rPr lang="en-US" dirty="0" err="1"/>
              <a:t>xxxxx</a:t>
            </a:r>
            <a:endParaRPr lang="en-US" dirty="0"/>
          </a:p>
        </p:txBody>
      </p:sp>
      <p:sp>
        <p:nvSpPr>
          <p:cNvPr id="9" name="Content Placeholder 2">
            <a:extLst>
              <a:ext uri="{FF2B5EF4-FFF2-40B4-BE49-F238E27FC236}">
                <a16:creationId xmlns:a16="http://schemas.microsoft.com/office/drawing/2014/main" id="{41CB7407-2DED-4D80-A275-67583C793BD1}"/>
              </a:ext>
            </a:extLst>
          </p:cNvPr>
          <p:cNvSpPr>
            <a:spLocks noGrp="1"/>
          </p:cNvSpPr>
          <p:nvPr>
            <p:ph idx="11" hasCustomPrompt="1"/>
          </p:nvPr>
        </p:nvSpPr>
        <p:spPr>
          <a:xfrm>
            <a:off x="685801" y="5953085"/>
            <a:ext cx="917346" cy="627080"/>
          </a:xfrm>
        </p:spPr>
        <p:txBody>
          <a:bodyPr>
            <a:normAutofit/>
          </a:bodyPr>
          <a:lstStyle>
            <a:lvl1pPr marL="0" indent="0">
              <a:buNone/>
              <a:defRPr sz="1600"/>
            </a:lvl1pPr>
          </a:lstStyle>
          <a:p>
            <a:pPr>
              <a:lnSpc>
                <a:spcPct val="150000"/>
              </a:lnSpc>
              <a:spcBef>
                <a:spcPts val="2400"/>
              </a:spcBef>
            </a:pPr>
            <a:r>
              <a:rPr lang="en-US" dirty="0"/>
              <a:t>G3S02</a:t>
            </a:r>
            <a:endParaRPr lang="en-CA" dirty="0"/>
          </a:p>
        </p:txBody>
      </p:sp>
    </p:spTree>
    <p:extLst>
      <p:ext uri="{BB962C8B-B14F-4D97-AF65-F5344CB8AC3E}">
        <p14:creationId xmlns:p14="http://schemas.microsoft.com/office/powerpoint/2010/main" val="183305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307F5BE-1879-4F76-AFC2-5CF1AB16A7D9}"/>
              </a:ext>
            </a:extLst>
          </p:cNvPr>
          <p:cNvSpPr/>
          <p:nvPr userDrawn="1"/>
        </p:nvSpPr>
        <p:spPr>
          <a:xfrm>
            <a:off x="638076" y="355699"/>
            <a:ext cx="7877274" cy="5884846"/>
          </a:xfrm>
          <a:prstGeom prst="round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980388" y="556184"/>
            <a:ext cx="5938887" cy="778208"/>
          </a:xfrm>
        </p:spPr>
        <p:txBody>
          <a:bodyPr>
            <a:normAutofit/>
          </a:bodyPr>
          <a:lstStyle>
            <a:lvl1pPr algn="l">
              <a:defRPr sz="3200">
                <a:solidFill>
                  <a:srgbClr val="FF6600"/>
                </a:solidFill>
                <a:latin typeface="Arial Rounded MT Bold" panose="020F0704030504030204" pitchFamily="34" charset="0"/>
              </a:defRPr>
            </a:lvl1pPr>
          </a:lstStyle>
          <a:p>
            <a:r>
              <a:rPr lang="en-US" dirty="0"/>
              <a:t>Click to edit Master title style</a:t>
            </a:r>
          </a:p>
        </p:txBody>
      </p:sp>
      <p:sp>
        <p:nvSpPr>
          <p:cNvPr id="3" name="Content Placeholder 2"/>
          <p:cNvSpPr>
            <a:spLocks noGrp="1"/>
          </p:cNvSpPr>
          <p:nvPr>
            <p:ph idx="1"/>
          </p:nvPr>
        </p:nvSpPr>
        <p:spPr>
          <a:xfrm>
            <a:off x="980388" y="1343735"/>
            <a:ext cx="7418895" cy="4736554"/>
          </a:xfrm>
        </p:spPr>
        <p:txBody>
          <a:bodyPr/>
          <a:lstStyle>
            <a:lvl1pPr>
              <a:defRPr sz="2400">
                <a:latin typeface="Arial Rounded MT Bold" panose="020F0704030504030204" pitchFamily="34" charset="0"/>
              </a:defRPr>
            </a:lvl1pPr>
            <a:lvl2pPr>
              <a:defRPr>
                <a:latin typeface="Arial Rounded MT Bold" panose="020F0704030504030204" pitchFamily="34" charset="0"/>
              </a:defRPr>
            </a:lvl2pPr>
            <a:lvl3pPr>
              <a:defRPr>
                <a:latin typeface="Arial Rounded MT Bold" panose="020F0704030504030204" pitchFamily="34" charset="0"/>
              </a:defRPr>
            </a:lvl3pPr>
            <a:lvl4pPr>
              <a:defRPr>
                <a:latin typeface="Arial Rounded MT Bold" panose="020F0704030504030204" pitchFamily="34" charset="0"/>
              </a:defRPr>
            </a:lvl4pPr>
            <a:lvl5pPr>
              <a:defRPr>
                <a:latin typeface="Arial Rounded MT Bold" panose="020F07040305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75777FFD-47FF-46B5-9557-294CEE911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203" b="15599"/>
          <a:stretch/>
        </p:blipFill>
        <p:spPr>
          <a:xfrm>
            <a:off x="6729439" y="8828"/>
            <a:ext cx="2414561" cy="1325563"/>
          </a:xfrm>
          <a:prstGeom prst="rect">
            <a:avLst/>
          </a:prstGeom>
        </p:spPr>
      </p:pic>
    </p:spTree>
    <p:extLst>
      <p:ext uri="{BB962C8B-B14F-4D97-AF65-F5344CB8AC3E}">
        <p14:creationId xmlns:p14="http://schemas.microsoft.com/office/powerpoint/2010/main" val="2097761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4FFFE19-4F6F-4CDF-B4BF-37E003BCFCAE}"/>
              </a:ext>
            </a:extLst>
          </p:cNvPr>
          <p:cNvSpPr/>
          <p:nvPr userDrawn="1"/>
        </p:nvSpPr>
        <p:spPr>
          <a:xfrm>
            <a:off x="638076" y="355698"/>
            <a:ext cx="7877274" cy="5884846"/>
          </a:xfrm>
          <a:prstGeom prst="round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75777FFD-47FF-46B5-9557-294CEE911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203" b="15599"/>
          <a:stretch/>
        </p:blipFill>
        <p:spPr>
          <a:xfrm>
            <a:off x="6729439" y="8828"/>
            <a:ext cx="2414561" cy="1325563"/>
          </a:xfrm>
          <a:prstGeom prst="rect">
            <a:avLst/>
          </a:prstGeom>
        </p:spPr>
      </p:pic>
      <p:sp>
        <p:nvSpPr>
          <p:cNvPr id="9" name="Picture Placeholder 2">
            <a:extLst>
              <a:ext uri="{FF2B5EF4-FFF2-40B4-BE49-F238E27FC236}">
                <a16:creationId xmlns:a16="http://schemas.microsoft.com/office/drawing/2014/main" id="{DAD9CA26-19F8-423D-A918-8677BF68F376}"/>
              </a:ext>
            </a:extLst>
          </p:cNvPr>
          <p:cNvSpPr>
            <a:spLocks noGrp="1"/>
          </p:cNvSpPr>
          <p:nvPr>
            <p:ph type="pic" idx="13"/>
          </p:nvPr>
        </p:nvSpPr>
        <p:spPr>
          <a:xfrm>
            <a:off x="5923594" y="3635918"/>
            <a:ext cx="3007003" cy="2930255"/>
          </a:xfrm>
          <a:prstGeom prst="flowChartConnector">
            <a:avLst/>
          </a:prstGeom>
          <a:ln w="19050">
            <a:solidFill>
              <a:schemeClr val="accent4">
                <a:lumMod val="60000"/>
                <a:lumOff val="40000"/>
              </a:schemeClr>
            </a:solidFill>
          </a:ln>
        </p:spPr>
        <p:style>
          <a:lnRef idx="2">
            <a:schemeClr val="accent4"/>
          </a:lnRef>
          <a:fillRef idx="1">
            <a:schemeClr val="lt1"/>
          </a:fillRef>
          <a:effectRef idx="0">
            <a:schemeClr val="accent4"/>
          </a:effectRef>
          <a:fontRef idx="minor">
            <a:schemeClr val="dk1"/>
          </a:fontRef>
        </p:style>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2" name="Title 1">
            <a:extLst>
              <a:ext uri="{FF2B5EF4-FFF2-40B4-BE49-F238E27FC236}">
                <a16:creationId xmlns:a16="http://schemas.microsoft.com/office/drawing/2014/main" id="{E4F07DCA-30DF-4FD5-A55D-B9A1F43760EF}"/>
              </a:ext>
            </a:extLst>
          </p:cNvPr>
          <p:cNvSpPr>
            <a:spLocks noGrp="1"/>
          </p:cNvSpPr>
          <p:nvPr>
            <p:ph type="title"/>
          </p:nvPr>
        </p:nvSpPr>
        <p:spPr>
          <a:xfrm>
            <a:off x="980388" y="556184"/>
            <a:ext cx="5948314" cy="778208"/>
          </a:xfrm>
        </p:spPr>
        <p:txBody>
          <a:bodyPr>
            <a:normAutofit/>
          </a:bodyPr>
          <a:lstStyle>
            <a:lvl1pPr algn="l">
              <a:defRPr sz="3200">
                <a:solidFill>
                  <a:srgbClr val="FF6600"/>
                </a:solidFill>
                <a:latin typeface="Arial Rounded MT Bold" panose="020F070403050403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18A57F65-F6A5-4470-A1BB-06A4A7C0BC74}"/>
              </a:ext>
            </a:extLst>
          </p:cNvPr>
          <p:cNvSpPr>
            <a:spLocks noGrp="1"/>
          </p:cNvSpPr>
          <p:nvPr>
            <p:ph idx="1"/>
          </p:nvPr>
        </p:nvSpPr>
        <p:spPr>
          <a:xfrm>
            <a:off x="980388" y="1346341"/>
            <a:ext cx="7428322" cy="4752801"/>
          </a:xfrm>
        </p:spPr>
        <p:txBody>
          <a:bodyPr/>
          <a:lstStyle>
            <a:lvl1pPr>
              <a:defRPr sz="2400">
                <a:latin typeface="Arial Rounded MT Bold" panose="020F0704030504030204" pitchFamily="34" charset="0"/>
              </a:defRPr>
            </a:lvl1pPr>
            <a:lvl2pPr>
              <a:defRPr>
                <a:latin typeface="Arial Rounded MT Bold" panose="020F0704030504030204" pitchFamily="34" charset="0"/>
              </a:defRPr>
            </a:lvl2pPr>
            <a:lvl3pPr>
              <a:defRPr>
                <a:latin typeface="Arial Rounded MT Bold" panose="020F0704030504030204" pitchFamily="34" charset="0"/>
              </a:defRPr>
            </a:lvl3pPr>
            <a:lvl4pPr>
              <a:defRPr>
                <a:latin typeface="Arial Rounded MT Bold" panose="020F0704030504030204" pitchFamily="34" charset="0"/>
              </a:defRPr>
            </a:lvl4pPr>
            <a:lvl5pPr>
              <a:defRPr>
                <a:latin typeface="Arial Rounded MT Bold" panose="020F07040305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1680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C9B0BE-9E87-408E-BE07-3C11D8827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203" b="15599"/>
          <a:stretch/>
        </p:blipFill>
        <p:spPr>
          <a:xfrm>
            <a:off x="2955963" y="179404"/>
            <a:ext cx="3666363" cy="2012786"/>
          </a:xfrm>
          <a:prstGeom prst="rect">
            <a:avLst/>
          </a:prstGeom>
        </p:spPr>
      </p:pic>
      <p:sp>
        <p:nvSpPr>
          <p:cNvPr id="10" name="Rectangle: Rounded Corners 9">
            <a:extLst>
              <a:ext uri="{FF2B5EF4-FFF2-40B4-BE49-F238E27FC236}">
                <a16:creationId xmlns:a16="http://schemas.microsoft.com/office/drawing/2014/main" id="{2A41AD9C-BA5D-45A5-8485-A0FE5FC0806D}"/>
              </a:ext>
            </a:extLst>
          </p:cNvPr>
          <p:cNvSpPr/>
          <p:nvPr userDrawn="1"/>
        </p:nvSpPr>
        <p:spPr>
          <a:xfrm>
            <a:off x="4309371" y="5931262"/>
            <a:ext cx="1200808" cy="7902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4" descr="C:\Users\ecalhoun@gfo.ca\AppData\Local\Microsoft\Windows\Temporary Internet Files\Content.Outlook\DJ5WIKHZ\GIEG logo - color.jpg">
            <a:extLst>
              <a:ext uri="{FF2B5EF4-FFF2-40B4-BE49-F238E27FC236}">
                <a16:creationId xmlns:a16="http://schemas.microsoft.com/office/drawing/2014/main" id="{22605C6C-7CC5-4A78-9B96-68E0F56DF9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28527" y="6021848"/>
            <a:ext cx="1003593" cy="65674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785B340A-6313-4F32-B417-2FF3F44C1740}"/>
              </a:ext>
            </a:extLst>
          </p:cNvPr>
          <p:cNvSpPr/>
          <p:nvPr userDrawn="1"/>
        </p:nvSpPr>
        <p:spPr>
          <a:xfrm>
            <a:off x="628650" y="2371121"/>
            <a:ext cx="7877274" cy="3403077"/>
          </a:xfrm>
          <a:prstGeom prst="round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Content Placeholder 2">
            <a:extLst>
              <a:ext uri="{FF2B5EF4-FFF2-40B4-BE49-F238E27FC236}">
                <a16:creationId xmlns:a16="http://schemas.microsoft.com/office/drawing/2014/main" id="{05DEE7D2-65AD-4AEE-B416-A26C2EAC3F7E}"/>
              </a:ext>
            </a:extLst>
          </p:cNvPr>
          <p:cNvSpPr>
            <a:spLocks noGrp="1"/>
          </p:cNvSpPr>
          <p:nvPr>
            <p:ph idx="1"/>
          </p:nvPr>
        </p:nvSpPr>
        <p:spPr>
          <a:xfrm>
            <a:off x="888575" y="3125445"/>
            <a:ext cx="7491854" cy="2596625"/>
          </a:xfrm>
        </p:spPr>
        <p:txBody>
          <a:bodyPr/>
          <a:lstStyle>
            <a:lvl1pPr>
              <a:defRPr sz="2400">
                <a:solidFill>
                  <a:schemeClr val="accent6"/>
                </a:solidFill>
                <a:latin typeface="Arial Rounded MT Bold" panose="020F0704030504030204" pitchFamily="34" charset="0"/>
              </a:defRPr>
            </a:lvl1pPr>
            <a:lvl2pPr>
              <a:defRPr sz="2000">
                <a:solidFill>
                  <a:schemeClr val="accent6"/>
                </a:solidFill>
                <a:latin typeface="Arial Rounded MT Bold" panose="020F0704030504030204" pitchFamily="34" charset="0"/>
              </a:defRPr>
            </a:lvl2pPr>
            <a:lvl3pPr>
              <a:defRPr sz="1800">
                <a:solidFill>
                  <a:schemeClr val="accent6"/>
                </a:solidFill>
                <a:latin typeface="Arial Rounded MT Bold" panose="020F0704030504030204" pitchFamily="34" charset="0"/>
              </a:defRPr>
            </a:lvl3pPr>
            <a:lvl4pPr>
              <a:defRPr sz="1600">
                <a:solidFill>
                  <a:schemeClr val="accent6"/>
                </a:solidFill>
                <a:latin typeface="Arial Rounded MT Bold" panose="020F0704030504030204" pitchFamily="34" charset="0"/>
              </a:defRPr>
            </a:lvl4pPr>
            <a:lvl5pPr>
              <a:defRPr sz="1600">
                <a:solidFill>
                  <a:schemeClr val="accent6"/>
                </a:solidFill>
                <a:latin typeface="Arial Rounded MT Bold" panose="020F07040305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3">
            <a:extLst>
              <a:ext uri="{FF2B5EF4-FFF2-40B4-BE49-F238E27FC236}">
                <a16:creationId xmlns:a16="http://schemas.microsoft.com/office/drawing/2014/main" id="{D2DE9F8A-6237-4EC7-9B79-CB9767625D6D}"/>
              </a:ext>
            </a:extLst>
          </p:cNvPr>
          <p:cNvSpPr txBox="1">
            <a:spLocks/>
          </p:cNvSpPr>
          <p:nvPr userDrawn="1"/>
        </p:nvSpPr>
        <p:spPr>
          <a:xfrm>
            <a:off x="888575" y="2512394"/>
            <a:ext cx="7626775" cy="6130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Arial Rounded MT Bold" panose="020F07040305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accent6"/>
                </a:solidFill>
              </a:rPr>
              <a:t>What’s next?</a:t>
            </a:r>
            <a:endParaRPr lang="en-CA" dirty="0">
              <a:solidFill>
                <a:schemeClr val="accent6"/>
              </a:solidFill>
            </a:endParaRPr>
          </a:p>
        </p:txBody>
      </p:sp>
    </p:spTree>
    <p:extLst>
      <p:ext uri="{BB962C8B-B14F-4D97-AF65-F5344CB8AC3E}">
        <p14:creationId xmlns:p14="http://schemas.microsoft.com/office/powerpoint/2010/main" val="3184151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C88181-DF5C-45ED-A5AD-8C82628CF18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0729" r="10729"/>
          <a:stretch/>
        </p:blipFill>
        <p:spPr>
          <a:xfrm>
            <a:off x="-1" y="0"/>
            <a:ext cx="9144001"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Graphical user interface&#10;&#10;Description automatically generated">
            <a:extLst>
              <a:ext uri="{FF2B5EF4-FFF2-40B4-BE49-F238E27FC236}">
                <a16:creationId xmlns:a16="http://schemas.microsoft.com/office/drawing/2014/main" id="{9A530123-AE99-4467-BC86-7E4003B5DEB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61062" y="4020009"/>
            <a:ext cx="1188720" cy="586949"/>
          </a:xfrm>
          <a:prstGeom prst="rect">
            <a:avLst/>
          </a:prstGeom>
        </p:spPr>
      </p:pic>
      <p:pic>
        <p:nvPicPr>
          <p:cNvPr id="13" name="Picture 12" descr="A picture containing toy&#10;&#10;Description automatically generated">
            <a:extLst>
              <a:ext uri="{FF2B5EF4-FFF2-40B4-BE49-F238E27FC236}">
                <a16:creationId xmlns:a16="http://schemas.microsoft.com/office/drawing/2014/main" id="{01F68696-CCB1-482F-AD45-D8CB3E14F88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66692" r="19334"/>
          <a:stretch/>
        </p:blipFill>
        <p:spPr>
          <a:xfrm rot="21388702">
            <a:off x="7994558" y="4234511"/>
            <a:ext cx="1124541" cy="408893"/>
          </a:xfrm>
          <a:prstGeom prst="rect">
            <a:avLst/>
          </a:prstGeom>
        </p:spPr>
      </p:pic>
      <p:pic>
        <p:nvPicPr>
          <p:cNvPr id="18" name="Picture 17" descr="Background pattern&#10;&#10;Description automatically generated">
            <a:extLst>
              <a:ext uri="{FF2B5EF4-FFF2-40B4-BE49-F238E27FC236}">
                <a16:creationId xmlns:a16="http://schemas.microsoft.com/office/drawing/2014/main" id="{3BE8D887-2E92-45A4-90FE-FF4BB38C1B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82109" b="85244"/>
          <a:stretch/>
        </p:blipFill>
        <p:spPr>
          <a:xfrm>
            <a:off x="352765" y="1238720"/>
            <a:ext cx="392194" cy="331474"/>
          </a:xfrm>
          <a:prstGeom prst="rect">
            <a:avLst/>
          </a:prstGeom>
        </p:spPr>
      </p:pic>
      <p:pic>
        <p:nvPicPr>
          <p:cNvPr id="20" name="Picture 19" descr="Background pattern&#10;&#10;Description automatically generated">
            <a:extLst>
              <a:ext uri="{FF2B5EF4-FFF2-40B4-BE49-F238E27FC236}">
                <a16:creationId xmlns:a16="http://schemas.microsoft.com/office/drawing/2014/main" id="{16AFEC8E-0E08-4098-83CD-3FE02376194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8637" t="72424" r="43207" b="5621"/>
          <a:stretch/>
        </p:blipFill>
        <p:spPr>
          <a:xfrm flipH="1">
            <a:off x="27953" y="1448423"/>
            <a:ext cx="572743" cy="507494"/>
          </a:xfrm>
          <a:prstGeom prst="rect">
            <a:avLst/>
          </a:prstGeom>
        </p:spPr>
      </p:pic>
      <p:pic>
        <p:nvPicPr>
          <p:cNvPr id="14" name="Picture 13" descr="Background pattern&#10;&#10;Description automatically generated">
            <a:extLst>
              <a:ext uri="{FF2B5EF4-FFF2-40B4-BE49-F238E27FC236}">
                <a16:creationId xmlns:a16="http://schemas.microsoft.com/office/drawing/2014/main" id="{51F69743-F2E6-434D-82AB-8D2403B26399}"/>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7464" t="25555" r="75545" b="55000"/>
          <a:stretch/>
        </p:blipFill>
        <p:spPr>
          <a:xfrm>
            <a:off x="8503083" y="3295014"/>
            <a:ext cx="366713" cy="349251"/>
          </a:xfrm>
          <a:prstGeom prst="rect">
            <a:avLst/>
          </a:prstGeom>
        </p:spPr>
      </p:pic>
      <p:pic>
        <p:nvPicPr>
          <p:cNvPr id="16" name="Picture 15" descr="Background pattern&#10;&#10;Description automatically generated">
            <a:extLst>
              <a:ext uri="{FF2B5EF4-FFF2-40B4-BE49-F238E27FC236}">
                <a16:creationId xmlns:a16="http://schemas.microsoft.com/office/drawing/2014/main" id="{95789B87-2D03-446C-8B94-2D96CC746CD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7464" t="25555" r="75545" b="55000"/>
          <a:stretch/>
        </p:blipFill>
        <p:spPr>
          <a:xfrm rot="319825">
            <a:off x="8635640" y="3044615"/>
            <a:ext cx="366713" cy="349251"/>
          </a:xfrm>
          <a:prstGeom prst="rect">
            <a:avLst/>
          </a:prstGeom>
        </p:spPr>
      </p:pic>
      <p:pic>
        <p:nvPicPr>
          <p:cNvPr id="17" name="Picture 16" descr="Background pattern&#10;&#10;Description automatically generated">
            <a:extLst>
              <a:ext uri="{FF2B5EF4-FFF2-40B4-BE49-F238E27FC236}">
                <a16:creationId xmlns:a16="http://schemas.microsoft.com/office/drawing/2014/main" id="{4E99BA1A-54F3-4F58-A326-5CBD25A8A7CB}"/>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59829" t="31403" r="16737" b="48436"/>
          <a:stretch/>
        </p:blipFill>
        <p:spPr>
          <a:xfrm flipH="1">
            <a:off x="293991" y="304635"/>
            <a:ext cx="568339" cy="501015"/>
          </a:xfrm>
          <a:prstGeom prst="rect">
            <a:avLst/>
          </a:prstGeom>
        </p:spPr>
      </p:pic>
      <p:pic>
        <p:nvPicPr>
          <p:cNvPr id="15" name="Picture 14" descr="Background pattern&#10;&#10;Description automatically generated">
            <a:extLst>
              <a:ext uri="{FF2B5EF4-FFF2-40B4-BE49-F238E27FC236}">
                <a16:creationId xmlns:a16="http://schemas.microsoft.com/office/drawing/2014/main" id="{52EDC74B-B62C-4422-84AD-B3642C913791}"/>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1337" t="14452" r="44574" b="67048"/>
          <a:stretch/>
        </p:blipFill>
        <p:spPr>
          <a:xfrm>
            <a:off x="2245" y="104238"/>
            <a:ext cx="584200" cy="459773"/>
          </a:xfrm>
          <a:prstGeom prst="rect">
            <a:avLst/>
          </a:prstGeom>
        </p:spPr>
      </p:pic>
    </p:spTree>
    <p:extLst>
      <p:ext uri="{BB962C8B-B14F-4D97-AF65-F5344CB8AC3E}">
        <p14:creationId xmlns:p14="http://schemas.microsoft.com/office/powerpoint/2010/main" val="2660274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000" kern="1200">
          <a:solidFill>
            <a:schemeClr val="tx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Rounded MT Bold" panose="020F07040305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Rounded MT Bold" panose="020F07040305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Rounded MT Bold" panose="020F07040305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Rounded MT Bold" panose="020F07040305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47AE-EC0F-4FF6-8298-3F9A66EA4796}"/>
              </a:ext>
            </a:extLst>
          </p:cNvPr>
          <p:cNvSpPr>
            <a:spLocks noGrp="1"/>
          </p:cNvSpPr>
          <p:nvPr>
            <p:ph idx="1"/>
          </p:nvPr>
        </p:nvSpPr>
        <p:spPr/>
        <p:txBody>
          <a:bodyPr/>
          <a:lstStyle/>
          <a:p>
            <a:r>
              <a:rPr lang="en-US"/>
              <a:t>Stage 2 - Setting </a:t>
            </a:r>
            <a:r>
              <a:rPr lang="en-US" dirty="0"/>
              <a:t>up a Business</a:t>
            </a:r>
            <a:endParaRPr lang="en-CA" dirty="0"/>
          </a:p>
        </p:txBody>
      </p:sp>
      <p:sp>
        <p:nvSpPr>
          <p:cNvPr id="3" name="Content Placeholder 2">
            <a:extLst>
              <a:ext uri="{FF2B5EF4-FFF2-40B4-BE49-F238E27FC236}">
                <a16:creationId xmlns:a16="http://schemas.microsoft.com/office/drawing/2014/main" id="{AD5704C9-AE40-4AC0-89E7-C34E7E6A0444}"/>
              </a:ext>
            </a:extLst>
          </p:cNvPr>
          <p:cNvSpPr>
            <a:spLocks noGrp="1"/>
          </p:cNvSpPr>
          <p:nvPr>
            <p:ph idx="11"/>
          </p:nvPr>
        </p:nvSpPr>
        <p:spPr>
          <a:xfrm>
            <a:off x="685800" y="5953085"/>
            <a:ext cx="8061959" cy="627080"/>
          </a:xfrm>
        </p:spPr>
        <p:txBody>
          <a:bodyPr/>
          <a:lstStyle/>
          <a:p>
            <a:endParaRPr lang="en-US" sz="1100" b="0" i="0" u="none" strike="noStrike" baseline="0" dirty="0">
              <a:solidFill>
                <a:srgbClr val="211D1E"/>
              </a:solidFill>
              <a:latin typeface="IIKLH K+ Arial MT"/>
            </a:endParaRPr>
          </a:p>
          <a:p>
            <a:r>
              <a:rPr lang="en-US" sz="1100" b="0" i="0" u="none" strike="noStrike" baseline="0" dirty="0">
                <a:solidFill>
                  <a:srgbClr val="211D1E"/>
                </a:solidFill>
                <a:latin typeface="IIKLH K+ Arial MT"/>
              </a:rPr>
              <a:t>© The National Farmers’ Union of England and Wales - All rights reserved. These resources may be reproduced for educational use only.</a:t>
            </a:r>
            <a:endParaRPr lang="en-CA" sz="1050" dirty="0"/>
          </a:p>
          <a:p>
            <a:endParaRPr lang="en-CA" dirty="0"/>
          </a:p>
        </p:txBody>
      </p:sp>
    </p:spTree>
    <p:extLst>
      <p:ext uri="{BB962C8B-B14F-4D97-AF65-F5344CB8AC3E}">
        <p14:creationId xmlns:p14="http://schemas.microsoft.com/office/powerpoint/2010/main" val="444927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A110-8075-4B96-AA4F-F5B9C77F6EE0}"/>
              </a:ext>
            </a:extLst>
          </p:cNvPr>
          <p:cNvSpPr>
            <a:spLocks noGrp="1"/>
          </p:cNvSpPr>
          <p:nvPr>
            <p:ph type="title"/>
          </p:nvPr>
        </p:nvSpPr>
        <p:spPr>
          <a:xfrm>
            <a:off x="980584" y="566002"/>
            <a:ext cx="5938887" cy="786547"/>
          </a:xfrm>
        </p:spPr>
        <p:txBody>
          <a:bodyPr/>
          <a:lstStyle/>
          <a:p>
            <a:r>
              <a:rPr lang="en-US" dirty="0"/>
              <a:t>Learning Objectives</a:t>
            </a:r>
            <a:endParaRPr lang="en-CA" dirty="0"/>
          </a:p>
        </p:txBody>
      </p:sp>
      <p:sp>
        <p:nvSpPr>
          <p:cNvPr id="3" name="Content Placeholder 2">
            <a:extLst>
              <a:ext uri="{FF2B5EF4-FFF2-40B4-BE49-F238E27FC236}">
                <a16:creationId xmlns:a16="http://schemas.microsoft.com/office/drawing/2014/main" id="{56B0F822-BDF1-49A4-9AB8-F82594FFB5D0}"/>
              </a:ext>
            </a:extLst>
          </p:cNvPr>
          <p:cNvSpPr>
            <a:spLocks noGrp="1"/>
          </p:cNvSpPr>
          <p:nvPr>
            <p:ph idx="1"/>
          </p:nvPr>
        </p:nvSpPr>
        <p:spPr>
          <a:xfrm>
            <a:off x="980584" y="1352549"/>
            <a:ext cx="7418895" cy="4774971"/>
          </a:xfrm>
        </p:spPr>
        <p:txBody>
          <a:bodyPr/>
          <a:lstStyle/>
          <a:p>
            <a:pPr>
              <a:lnSpc>
                <a:spcPct val="125000"/>
              </a:lnSpc>
              <a:spcBef>
                <a:spcPts val="2400"/>
              </a:spcBef>
            </a:pPr>
            <a:r>
              <a:rPr lang="en-US" dirty="0"/>
              <a:t>Design a brand and logo.</a:t>
            </a:r>
          </a:p>
          <a:p>
            <a:pPr>
              <a:lnSpc>
                <a:spcPct val="125000"/>
              </a:lnSpc>
              <a:spcBef>
                <a:spcPts val="2400"/>
              </a:spcBef>
            </a:pPr>
            <a:r>
              <a:rPr lang="en-US" dirty="0"/>
              <a:t>Understand the importance of a healthy balanced diet.</a:t>
            </a:r>
          </a:p>
          <a:p>
            <a:pPr>
              <a:lnSpc>
                <a:spcPct val="125000"/>
              </a:lnSpc>
              <a:spcBef>
                <a:spcPts val="2400"/>
              </a:spcBef>
            </a:pPr>
            <a:r>
              <a:rPr lang="en-US" dirty="0"/>
              <a:t>Analyze existing products in the market.</a:t>
            </a:r>
            <a:endParaRPr lang="en-CA" dirty="0"/>
          </a:p>
        </p:txBody>
      </p:sp>
      <p:pic>
        <p:nvPicPr>
          <p:cNvPr id="4" name="Picture 3" descr="A picture containing text, sign, vector graphics&#10;&#10;Description automatically generated">
            <a:extLst>
              <a:ext uri="{FF2B5EF4-FFF2-40B4-BE49-F238E27FC236}">
                <a16:creationId xmlns:a16="http://schemas.microsoft.com/office/drawing/2014/main" id="{FEFD95B1-2491-40E7-9E8C-44D43AFE7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555374">
            <a:off x="6601752" y="4238428"/>
            <a:ext cx="2148844" cy="2144272"/>
          </a:xfrm>
          <a:prstGeom prst="rect">
            <a:avLst/>
          </a:prstGeom>
        </p:spPr>
      </p:pic>
    </p:spTree>
    <p:extLst>
      <p:ext uri="{BB962C8B-B14F-4D97-AF65-F5344CB8AC3E}">
        <p14:creationId xmlns:p14="http://schemas.microsoft.com/office/powerpoint/2010/main" val="3599352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8BC656-AE6B-4CE8-A02A-27EAD0DFF6C0}"/>
              </a:ext>
            </a:extLst>
          </p:cNvPr>
          <p:cNvSpPr>
            <a:spLocks noGrp="1"/>
          </p:cNvSpPr>
          <p:nvPr>
            <p:ph idx="4294967295"/>
          </p:nvPr>
        </p:nvSpPr>
        <p:spPr>
          <a:xfrm>
            <a:off x="982352" y="1349374"/>
            <a:ext cx="5342247" cy="4689476"/>
          </a:xfrm>
        </p:spPr>
        <p:txBody>
          <a:bodyPr>
            <a:normAutofit fontScale="92500" lnSpcReduction="10000"/>
          </a:bodyPr>
          <a:lstStyle/>
          <a:p>
            <a:pPr marL="0" lvl="1" indent="0">
              <a:lnSpc>
                <a:spcPct val="135000"/>
              </a:lnSpc>
              <a:spcBef>
                <a:spcPts val="2400"/>
              </a:spcBef>
              <a:buNone/>
            </a:pPr>
            <a:r>
              <a:rPr lang="en-US" sz="2600" dirty="0"/>
              <a:t>We learned:</a:t>
            </a:r>
          </a:p>
          <a:p>
            <a:pPr marL="457200" lvl="1" indent="-457200">
              <a:lnSpc>
                <a:spcPct val="135000"/>
              </a:lnSpc>
              <a:spcBef>
                <a:spcPts val="2400"/>
              </a:spcBef>
            </a:pPr>
            <a:r>
              <a:rPr lang="en-US" sz="2600" dirty="0"/>
              <a:t>Each time you catch the ball, share a fact you remember about grains or parts of the plant from last lesson with your group.</a:t>
            </a:r>
          </a:p>
          <a:p>
            <a:pPr marL="457200" lvl="1" indent="-457200">
              <a:lnSpc>
                <a:spcPct val="135000"/>
              </a:lnSpc>
              <a:spcBef>
                <a:spcPts val="2400"/>
              </a:spcBef>
            </a:pPr>
            <a:r>
              <a:rPr lang="en-US" sz="2600" dirty="0"/>
              <a:t>Which group can keep listing facts the longest?</a:t>
            </a:r>
            <a:endParaRPr lang="en-CA" dirty="0"/>
          </a:p>
        </p:txBody>
      </p:sp>
      <p:sp>
        <p:nvSpPr>
          <p:cNvPr id="4" name="Title 3">
            <a:extLst>
              <a:ext uri="{FF2B5EF4-FFF2-40B4-BE49-F238E27FC236}">
                <a16:creationId xmlns:a16="http://schemas.microsoft.com/office/drawing/2014/main" id="{D024FCC5-6149-459D-AFB5-501D52AEC423}"/>
              </a:ext>
            </a:extLst>
          </p:cNvPr>
          <p:cNvSpPr>
            <a:spLocks noGrp="1"/>
          </p:cNvSpPr>
          <p:nvPr>
            <p:ph type="title"/>
          </p:nvPr>
        </p:nvSpPr>
        <p:spPr>
          <a:xfrm>
            <a:off x="982352" y="566002"/>
            <a:ext cx="6108569" cy="783372"/>
          </a:xfrm>
        </p:spPr>
        <p:txBody>
          <a:bodyPr/>
          <a:lstStyle/>
          <a:p>
            <a:r>
              <a:rPr lang="en-US" dirty="0"/>
              <a:t>Let’s Recap the Last Session</a:t>
            </a:r>
            <a:endParaRPr lang="en-CA" dirty="0"/>
          </a:p>
        </p:txBody>
      </p:sp>
      <p:pic>
        <p:nvPicPr>
          <p:cNvPr id="6" name="Picture 5" descr="A picture containing toy, doll, clipart&#10;&#10;Description automatically generated">
            <a:extLst>
              <a:ext uri="{FF2B5EF4-FFF2-40B4-BE49-F238E27FC236}">
                <a16:creationId xmlns:a16="http://schemas.microsoft.com/office/drawing/2014/main" id="{15813112-725F-44FC-A39F-85DB240BA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620" y="3429000"/>
            <a:ext cx="2019475" cy="2259418"/>
          </a:xfrm>
          <a:prstGeom prst="rect">
            <a:avLst/>
          </a:prstGeom>
        </p:spPr>
      </p:pic>
    </p:spTree>
    <p:extLst>
      <p:ext uri="{BB962C8B-B14F-4D97-AF65-F5344CB8AC3E}">
        <p14:creationId xmlns:p14="http://schemas.microsoft.com/office/powerpoint/2010/main" val="378508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6B96C0E3-F821-46CE-9835-5586ECEE60F8}"/>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4023" b="4023"/>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a:noFill/>
          </a:ln>
        </p:spPr>
      </p:pic>
      <p:pic>
        <p:nvPicPr>
          <p:cNvPr id="8" name="Picture 7">
            <a:extLst>
              <a:ext uri="{FF2B5EF4-FFF2-40B4-BE49-F238E27FC236}">
                <a16:creationId xmlns:a16="http://schemas.microsoft.com/office/drawing/2014/main" id="{827C5E02-DC1A-4A51-BEB4-C80B52E6B834}"/>
              </a:ext>
            </a:extLst>
          </p:cNvPr>
          <p:cNvPicPr>
            <a:picLocks noChangeAspect="1"/>
          </p:cNvPicPr>
          <p:nvPr/>
        </p:nvPicPr>
        <p:blipFill>
          <a:blip r:embed="rId4">
            <a:extLst>
              <a:ext uri="{28A0092B-C50C-407E-A947-70E740481C1C}">
                <a14:useLocalDpi xmlns:a14="http://schemas.microsoft.com/office/drawing/2010/main" val="0"/>
              </a:ext>
            </a:extLst>
          </a:blip>
          <a:srcRect t="3998" b="3998"/>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5" name="Freeform: Shape 1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1" name="Rectangle 2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9C515114-F8F4-49AE-ADE3-01A1F0FEA531}"/>
              </a:ext>
            </a:extLst>
          </p:cNvPr>
          <p:cNvSpPr/>
          <p:nvPr/>
        </p:nvSpPr>
        <p:spPr>
          <a:xfrm>
            <a:off x="250315" y="571350"/>
            <a:ext cx="4715223" cy="5715150"/>
          </a:xfrm>
          <a:prstGeom prst="round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3">
            <a:extLst>
              <a:ext uri="{FF2B5EF4-FFF2-40B4-BE49-F238E27FC236}">
                <a16:creationId xmlns:a16="http://schemas.microsoft.com/office/drawing/2014/main" id="{D024FCC5-6149-459D-AFB5-501D52AEC423}"/>
              </a:ext>
            </a:extLst>
          </p:cNvPr>
          <p:cNvSpPr>
            <a:spLocks noGrp="1"/>
          </p:cNvSpPr>
          <p:nvPr>
            <p:ph type="title"/>
          </p:nvPr>
        </p:nvSpPr>
        <p:spPr>
          <a:xfrm>
            <a:off x="440217" y="703464"/>
            <a:ext cx="4382098" cy="787633"/>
          </a:xfrm>
        </p:spPr>
        <p:txBody>
          <a:bodyPr vert="horz" lIns="91440" tIns="45720" rIns="91440" bIns="45720" rtlCol="0" anchor="ctr">
            <a:normAutofit/>
          </a:bodyPr>
          <a:lstStyle/>
          <a:p>
            <a:r>
              <a:rPr lang="en-US" sz="3000" kern="1200" dirty="0"/>
              <a:t>Analyzing the Competition</a:t>
            </a:r>
          </a:p>
        </p:txBody>
      </p:sp>
      <p:sp>
        <p:nvSpPr>
          <p:cNvPr id="3" name="Rectangle 2">
            <a:extLst>
              <a:ext uri="{FF2B5EF4-FFF2-40B4-BE49-F238E27FC236}">
                <a16:creationId xmlns:a16="http://schemas.microsoft.com/office/drawing/2014/main" id="{40370BC9-178D-40D4-A59E-ECD846176F37}"/>
              </a:ext>
            </a:extLst>
          </p:cNvPr>
          <p:cNvSpPr/>
          <p:nvPr/>
        </p:nvSpPr>
        <p:spPr>
          <a:xfrm>
            <a:off x="336042" y="2103120"/>
            <a:ext cx="3670146" cy="178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Content Placeholder 1">
            <a:extLst>
              <a:ext uri="{FF2B5EF4-FFF2-40B4-BE49-F238E27FC236}">
                <a16:creationId xmlns:a16="http://schemas.microsoft.com/office/drawing/2014/main" id="{668BC656-AE6B-4CE8-A02A-27EAD0DFF6C0}"/>
              </a:ext>
            </a:extLst>
          </p:cNvPr>
          <p:cNvSpPr>
            <a:spLocks noGrp="1"/>
          </p:cNvSpPr>
          <p:nvPr>
            <p:ph idx="4294967295"/>
          </p:nvPr>
        </p:nvSpPr>
        <p:spPr>
          <a:xfrm>
            <a:off x="324090" y="1630894"/>
            <a:ext cx="4641448" cy="4865156"/>
          </a:xfrm>
        </p:spPr>
        <p:txBody>
          <a:bodyPr vert="horz" lIns="91440" tIns="45720" rIns="91440" bIns="45720" rtlCol="0">
            <a:normAutofit/>
          </a:bodyPr>
          <a:lstStyle/>
          <a:p>
            <a:pPr>
              <a:lnSpc>
                <a:spcPct val="125000"/>
              </a:lnSpc>
              <a:spcBef>
                <a:spcPts val="2400"/>
              </a:spcBef>
            </a:pPr>
            <a:r>
              <a:rPr lang="en-US" sz="2000" dirty="0"/>
              <a:t>We are going to taste test some of the granola bars already available to buy so you can assess your competition and think of ways to convince customers to try your new granola bars instead.</a:t>
            </a:r>
          </a:p>
          <a:p>
            <a:pPr>
              <a:lnSpc>
                <a:spcPct val="125000"/>
              </a:lnSpc>
              <a:spcBef>
                <a:spcPts val="2400"/>
              </a:spcBef>
            </a:pPr>
            <a:r>
              <a:rPr lang="en-US" sz="2000" dirty="0">
                <a:solidFill>
                  <a:schemeClr val="accent2"/>
                </a:solidFill>
              </a:rPr>
              <a:t>Talk to your partner: what features of granola bars should we analyze? </a:t>
            </a:r>
          </a:p>
        </p:txBody>
      </p:sp>
      <p:cxnSp>
        <p:nvCxnSpPr>
          <p:cNvPr id="7" name="Straight Connector 6">
            <a:extLst>
              <a:ext uri="{FF2B5EF4-FFF2-40B4-BE49-F238E27FC236}">
                <a16:creationId xmlns:a16="http://schemas.microsoft.com/office/drawing/2014/main" id="{09280138-C0A8-4401-9B95-C46422D1A086}"/>
              </a:ext>
            </a:extLst>
          </p:cNvPr>
          <p:cNvCxnSpPr/>
          <p:nvPr/>
        </p:nvCxnSpPr>
        <p:spPr>
          <a:xfrm>
            <a:off x="569711" y="1515069"/>
            <a:ext cx="3188569"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649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B03B-99D2-4E6B-8C36-2AE7DEF4A335}"/>
              </a:ext>
            </a:extLst>
          </p:cNvPr>
          <p:cNvSpPr>
            <a:spLocks noGrp="1"/>
          </p:cNvSpPr>
          <p:nvPr>
            <p:ph type="title"/>
          </p:nvPr>
        </p:nvSpPr>
        <p:spPr>
          <a:xfrm>
            <a:off x="980584" y="566003"/>
            <a:ext cx="5938887" cy="786548"/>
          </a:xfrm>
        </p:spPr>
        <p:txBody>
          <a:bodyPr/>
          <a:lstStyle/>
          <a:p>
            <a:r>
              <a:rPr lang="en-US" dirty="0"/>
              <a:t>Taste Testing</a:t>
            </a:r>
            <a:endParaRPr lang="en-CA" dirty="0"/>
          </a:p>
        </p:txBody>
      </p:sp>
      <p:sp>
        <p:nvSpPr>
          <p:cNvPr id="3" name="Content Placeholder 2">
            <a:extLst>
              <a:ext uri="{FF2B5EF4-FFF2-40B4-BE49-F238E27FC236}">
                <a16:creationId xmlns:a16="http://schemas.microsoft.com/office/drawing/2014/main" id="{F8697035-C926-4F87-80B4-C2D853ED7775}"/>
              </a:ext>
            </a:extLst>
          </p:cNvPr>
          <p:cNvSpPr>
            <a:spLocks noGrp="1"/>
          </p:cNvSpPr>
          <p:nvPr>
            <p:ph idx="1"/>
          </p:nvPr>
        </p:nvSpPr>
        <p:spPr>
          <a:xfrm>
            <a:off x="980584" y="1352550"/>
            <a:ext cx="7491763" cy="4714875"/>
          </a:xfrm>
        </p:spPr>
        <p:txBody>
          <a:bodyPr>
            <a:noAutofit/>
          </a:bodyPr>
          <a:lstStyle/>
          <a:p>
            <a:pPr marL="0" indent="0">
              <a:lnSpc>
                <a:spcPct val="125000"/>
              </a:lnSpc>
              <a:spcBef>
                <a:spcPts val="2400"/>
              </a:spcBef>
              <a:buClr>
                <a:schemeClr val="dk1"/>
              </a:buClr>
              <a:buSzPts val="1800"/>
              <a:buNone/>
            </a:pPr>
            <a:r>
              <a:rPr lang="en-US" dirty="0">
                <a:ea typeface="Calibri"/>
                <a:cs typeface="Calibri"/>
                <a:sym typeface="Calibri"/>
              </a:rPr>
              <a:t>You will be given a small piece of bars A - E. Your task is to fill in the table to rate them out of five on the variables we have agreed on.</a:t>
            </a:r>
          </a:p>
        </p:txBody>
      </p:sp>
      <p:graphicFrame>
        <p:nvGraphicFramePr>
          <p:cNvPr id="6" name="Table 6">
            <a:extLst>
              <a:ext uri="{FF2B5EF4-FFF2-40B4-BE49-F238E27FC236}">
                <a16:creationId xmlns:a16="http://schemas.microsoft.com/office/drawing/2014/main" id="{ABD1494C-F55D-424A-BE18-4C0068A1FE5E}"/>
              </a:ext>
            </a:extLst>
          </p:cNvPr>
          <p:cNvGraphicFramePr>
            <a:graphicFrameLocks noGrp="1"/>
          </p:cNvGraphicFramePr>
          <p:nvPr>
            <p:extLst>
              <p:ext uri="{D42A27DB-BD31-4B8C-83A1-F6EECF244321}">
                <p14:modId xmlns:p14="http://schemas.microsoft.com/office/powerpoint/2010/main" val="3696492569"/>
              </p:ext>
            </p:extLst>
          </p:nvPr>
        </p:nvGraphicFramePr>
        <p:xfrm>
          <a:off x="1099570" y="3011170"/>
          <a:ext cx="7063845" cy="2743200"/>
        </p:xfrm>
        <a:graphic>
          <a:graphicData uri="http://schemas.openxmlformats.org/drawingml/2006/table">
            <a:tbl>
              <a:tblPr firstRow="1" bandRow="1">
                <a:tableStyleId>{21E4AEA4-8DFA-4A89-87EB-49C32662AFE0}</a:tableStyleId>
              </a:tblPr>
              <a:tblGrid>
                <a:gridCol w="1412769">
                  <a:extLst>
                    <a:ext uri="{9D8B030D-6E8A-4147-A177-3AD203B41FA5}">
                      <a16:colId xmlns:a16="http://schemas.microsoft.com/office/drawing/2014/main" val="4149613741"/>
                    </a:ext>
                  </a:extLst>
                </a:gridCol>
                <a:gridCol w="1412769">
                  <a:extLst>
                    <a:ext uri="{9D8B030D-6E8A-4147-A177-3AD203B41FA5}">
                      <a16:colId xmlns:a16="http://schemas.microsoft.com/office/drawing/2014/main" val="2262650940"/>
                    </a:ext>
                  </a:extLst>
                </a:gridCol>
                <a:gridCol w="1412769">
                  <a:extLst>
                    <a:ext uri="{9D8B030D-6E8A-4147-A177-3AD203B41FA5}">
                      <a16:colId xmlns:a16="http://schemas.microsoft.com/office/drawing/2014/main" val="3196444896"/>
                    </a:ext>
                  </a:extLst>
                </a:gridCol>
                <a:gridCol w="1412769">
                  <a:extLst>
                    <a:ext uri="{9D8B030D-6E8A-4147-A177-3AD203B41FA5}">
                      <a16:colId xmlns:a16="http://schemas.microsoft.com/office/drawing/2014/main" val="4130756110"/>
                    </a:ext>
                  </a:extLst>
                </a:gridCol>
                <a:gridCol w="1412769">
                  <a:extLst>
                    <a:ext uri="{9D8B030D-6E8A-4147-A177-3AD203B41FA5}">
                      <a16:colId xmlns:a16="http://schemas.microsoft.com/office/drawing/2014/main" val="4093243373"/>
                    </a:ext>
                  </a:extLst>
                </a:gridCol>
              </a:tblGrid>
              <a:tr h="517865">
                <a:tc>
                  <a:txBody>
                    <a:bodyPr/>
                    <a:lstStyle/>
                    <a:p>
                      <a:pPr algn="ctr"/>
                      <a:r>
                        <a:rPr lang="en-GB" b="0" dirty="0">
                          <a:latin typeface="Arial Rounded MT Bold" panose="020F0704030504030204" pitchFamily="34" charset="0"/>
                        </a:rPr>
                        <a:t>Granola bar/ variable</a:t>
                      </a:r>
                    </a:p>
                  </a:txBody>
                  <a:tcPr/>
                </a:tc>
                <a:tc>
                  <a:txBody>
                    <a:bodyPr/>
                    <a:lstStyle/>
                    <a:p>
                      <a:pPr algn="ctr"/>
                      <a:r>
                        <a:rPr lang="en-GB" b="0" dirty="0">
                          <a:latin typeface="Arial Rounded MT Bold" panose="020F0704030504030204" pitchFamily="34" charset="0"/>
                        </a:rPr>
                        <a:t>Taste</a:t>
                      </a:r>
                    </a:p>
                  </a:txBody>
                  <a:tcPr/>
                </a:tc>
                <a:tc>
                  <a:txBody>
                    <a:bodyPr/>
                    <a:lstStyle/>
                    <a:p>
                      <a:pPr algn="ctr"/>
                      <a:r>
                        <a:rPr lang="en-GB" b="0" dirty="0">
                          <a:latin typeface="Arial Rounded MT Bold" panose="020F0704030504030204" pitchFamily="34" charset="0"/>
                        </a:rPr>
                        <a:t>Texture</a:t>
                      </a:r>
                    </a:p>
                  </a:txBody>
                  <a:tcPr/>
                </a:tc>
                <a:tc>
                  <a:txBody>
                    <a:bodyPr/>
                    <a:lstStyle/>
                    <a:p>
                      <a:pPr algn="ctr"/>
                      <a:r>
                        <a:rPr lang="en-GB" b="0" dirty="0">
                          <a:latin typeface="Arial Rounded MT Bold" panose="020F0704030504030204" pitchFamily="34" charset="0"/>
                        </a:rPr>
                        <a:t>Shape</a:t>
                      </a:r>
                    </a:p>
                  </a:txBody>
                  <a:tcPr/>
                </a:tc>
                <a:tc>
                  <a:txBody>
                    <a:bodyPr/>
                    <a:lstStyle/>
                    <a:p>
                      <a:pPr algn="ctr"/>
                      <a:r>
                        <a:rPr lang="en-GB" b="0" dirty="0">
                          <a:latin typeface="Arial Rounded MT Bold" panose="020F0704030504030204" pitchFamily="34" charset="0"/>
                        </a:rPr>
                        <a:t>Size</a:t>
                      </a:r>
                    </a:p>
                  </a:txBody>
                  <a:tcPr/>
                </a:tc>
                <a:extLst>
                  <a:ext uri="{0D108BD9-81ED-4DB2-BD59-A6C34878D82A}">
                    <a16:rowId xmlns:a16="http://schemas.microsoft.com/office/drawing/2014/main" val="1452459954"/>
                  </a:ext>
                </a:extLst>
              </a:tr>
              <a:tr h="300033">
                <a:tc>
                  <a:txBody>
                    <a:bodyPr/>
                    <a:lstStyle/>
                    <a:p>
                      <a:pPr algn="ctr"/>
                      <a:r>
                        <a:rPr lang="en-GB" dirty="0">
                          <a:latin typeface="Arial Rounded MT Bold" panose="020F0704030504030204" pitchFamily="34" charset="0"/>
                        </a:rPr>
                        <a:t>A</a:t>
                      </a:r>
                    </a:p>
                  </a:txBody>
                  <a:tcPr/>
                </a:tc>
                <a:tc>
                  <a:txBody>
                    <a:bodyPr/>
                    <a:lstStyle/>
                    <a:p>
                      <a:endParaRPr lang="en-GB" dirty="0">
                        <a:latin typeface="Arial Rounded MT Bold" panose="020F0704030504030204" pitchFamily="34" charset="0"/>
                      </a:endParaRPr>
                    </a:p>
                  </a:txBody>
                  <a:tcPr/>
                </a:tc>
                <a:tc>
                  <a:txBody>
                    <a:bodyPr/>
                    <a:lstStyle/>
                    <a:p>
                      <a:endParaRPr lang="en-GB">
                        <a:latin typeface="Arial Rounded MT Bold" panose="020F0704030504030204" pitchFamily="34" charset="0"/>
                      </a:endParaRPr>
                    </a:p>
                  </a:txBody>
                  <a:tcPr/>
                </a:tc>
                <a:tc>
                  <a:txBody>
                    <a:bodyPr/>
                    <a:lstStyle/>
                    <a:p>
                      <a:endParaRPr lang="en-GB">
                        <a:latin typeface="Arial Rounded MT Bold" panose="020F0704030504030204" pitchFamily="34" charset="0"/>
                      </a:endParaRPr>
                    </a:p>
                  </a:txBody>
                  <a:tcPr/>
                </a:tc>
                <a:tc>
                  <a:txBody>
                    <a:bodyPr/>
                    <a:lstStyle/>
                    <a:p>
                      <a:endParaRPr lang="en-GB" dirty="0">
                        <a:latin typeface="Arial Rounded MT Bold" panose="020F0704030504030204" pitchFamily="34" charset="0"/>
                      </a:endParaRPr>
                    </a:p>
                  </a:txBody>
                  <a:tcPr/>
                </a:tc>
                <a:extLst>
                  <a:ext uri="{0D108BD9-81ED-4DB2-BD59-A6C34878D82A}">
                    <a16:rowId xmlns:a16="http://schemas.microsoft.com/office/drawing/2014/main" val="742812295"/>
                  </a:ext>
                </a:extLst>
              </a:tr>
              <a:tr h="300033">
                <a:tc>
                  <a:txBody>
                    <a:bodyPr/>
                    <a:lstStyle/>
                    <a:p>
                      <a:pPr algn="ctr"/>
                      <a:r>
                        <a:rPr lang="en-GB" dirty="0">
                          <a:latin typeface="Arial Rounded MT Bold" panose="020F0704030504030204" pitchFamily="34" charset="0"/>
                        </a:rPr>
                        <a:t>B</a:t>
                      </a:r>
                    </a:p>
                  </a:txBody>
                  <a:tcPr/>
                </a:tc>
                <a:tc>
                  <a:txBody>
                    <a:bodyPr/>
                    <a:lstStyle/>
                    <a:p>
                      <a:endParaRPr lang="en-GB" dirty="0">
                        <a:latin typeface="Arial Rounded MT Bold" panose="020F0704030504030204" pitchFamily="34" charset="0"/>
                      </a:endParaRPr>
                    </a:p>
                  </a:txBody>
                  <a:tcPr/>
                </a:tc>
                <a:tc>
                  <a:txBody>
                    <a:bodyPr/>
                    <a:lstStyle/>
                    <a:p>
                      <a:endParaRPr lang="en-GB">
                        <a:latin typeface="Arial Rounded MT Bold" panose="020F0704030504030204" pitchFamily="34" charset="0"/>
                      </a:endParaRPr>
                    </a:p>
                  </a:txBody>
                  <a:tcPr/>
                </a:tc>
                <a:tc>
                  <a:txBody>
                    <a:bodyPr/>
                    <a:lstStyle/>
                    <a:p>
                      <a:endParaRPr lang="en-GB">
                        <a:latin typeface="Arial Rounded MT Bold" panose="020F0704030504030204" pitchFamily="34" charset="0"/>
                      </a:endParaRPr>
                    </a:p>
                  </a:txBody>
                  <a:tcPr/>
                </a:tc>
                <a:tc>
                  <a:txBody>
                    <a:bodyPr/>
                    <a:lstStyle/>
                    <a:p>
                      <a:endParaRPr lang="en-GB" dirty="0">
                        <a:latin typeface="Arial Rounded MT Bold" panose="020F0704030504030204" pitchFamily="34" charset="0"/>
                      </a:endParaRPr>
                    </a:p>
                  </a:txBody>
                  <a:tcPr/>
                </a:tc>
                <a:extLst>
                  <a:ext uri="{0D108BD9-81ED-4DB2-BD59-A6C34878D82A}">
                    <a16:rowId xmlns:a16="http://schemas.microsoft.com/office/drawing/2014/main" val="4011566815"/>
                  </a:ext>
                </a:extLst>
              </a:tr>
              <a:tr h="300033">
                <a:tc>
                  <a:txBody>
                    <a:bodyPr/>
                    <a:lstStyle/>
                    <a:p>
                      <a:pPr algn="ctr"/>
                      <a:r>
                        <a:rPr lang="en-GB" dirty="0">
                          <a:latin typeface="Arial Rounded MT Bold" panose="020F0704030504030204" pitchFamily="34" charset="0"/>
                        </a:rPr>
                        <a:t>C</a:t>
                      </a:r>
                    </a:p>
                  </a:txBody>
                  <a:tcPr/>
                </a:tc>
                <a:tc>
                  <a:txBody>
                    <a:bodyPr/>
                    <a:lstStyle/>
                    <a:p>
                      <a:endParaRPr lang="en-GB" dirty="0">
                        <a:latin typeface="Arial Rounded MT Bold" panose="020F0704030504030204" pitchFamily="34" charset="0"/>
                      </a:endParaRPr>
                    </a:p>
                  </a:txBody>
                  <a:tcPr/>
                </a:tc>
                <a:tc>
                  <a:txBody>
                    <a:bodyPr/>
                    <a:lstStyle/>
                    <a:p>
                      <a:endParaRPr lang="en-GB" dirty="0">
                        <a:latin typeface="Arial Rounded MT Bold" panose="020F0704030504030204" pitchFamily="34" charset="0"/>
                      </a:endParaRPr>
                    </a:p>
                  </a:txBody>
                  <a:tcPr/>
                </a:tc>
                <a:tc>
                  <a:txBody>
                    <a:bodyPr/>
                    <a:lstStyle/>
                    <a:p>
                      <a:endParaRPr lang="en-GB">
                        <a:latin typeface="Arial Rounded MT Bold" panose="020F0704030504030204" pitchFamily="34" charset="0"/>
                      </a:endParaRPr>
                    </a:p>
                  </a:txBody>
                  <a:tcPr/>
                </a:tc>
                <a:tc>
                  <a:txBody>
                    <a:bodyPr/>
                    <a:lstStyle/>
                    <a:p>
                      <a:endParaRPr lang="en-GB" dirty="0">
                        <a:latin typeface="Arial Rounded MT Bold" panose="020F0704030504030204" pitchFamily="34" charset="0"/>
                      </a:endParaRPr>
                    </a:p>
                  </a:txBody>
                  <a:tcPr/>
                </a:tc>
                <a:extLst>
                  <a:ext uri="{0D108BD9-81ED-4DB2-BD59-A6C34878D82A}">
                    <a16:rowId xmlns:a16="http://schemas.microsoft.com/office/drawing/2014/main" val="2866396057"/>
                  </a:ext>
                </a:extLst>
              </a:tr>
              <a:tr h="300033">
                <a:tc>
                  <a:txBody>
                    <a:bodyPr/>
                    <a:lstStyle/>
                    <a:p>
                      <a:pPr algn="ctr"/>
                      <a:r>
                        <a:rPr lang="en-GB" dirty="0">
                          <a:latin typeface="Arial Rounded MT Bold" panose="020F0704030504030204" pitchFamily="34" charset="0"/>
                        </a:rPr>
                        <a:t>D</a:t>
                      </a:r>
                    </a:p>
                  </a:txBody>
                  <a:tcPr/>
                </a:tc>
                <a:tc>
                  <a:txBody>
                    <a:bodyPr/>
                    <a:lstStyle/>
                    <a:p>
                      <a:endParaRPr lang="en-GB" dirty="0">
                        <a:latin typeface="Arial Rounded MT Bold" panose="020F0704030504030204" pitchFamily="34" charset="0"/>
                      </a:endParaRPr>
                    </a:p>
                  </a:txBody>
                  <a:tcPr/>
                </a:tc>
                <a:tc>
                  <a:txBody>
                    <a:bodyPr/>
                    <a:lstStyle/>
                    <a:p>
                      <a:endParaRPr lang="en-GB" dirty="0">
                        <a:latin typeface="Arial Rounded MT Bold" panose="020F0704030504030204" pitchFamily="34" charset="0"/>
                      </a:endParaRPr>
                    </a:p>
                  </a:txBody>
                  <a:tcPr/>
                </a:tc>
                <a:tc>
                  <a:txBody>
                    <a:bodyPr/>
                    <a:lstStyle/>
                    <a:p>
                      <a:endParaRPr lang="en-GB" dirty="0">
                        <a:latin typeface="Arial Rounded MT Bold" panose="020F0704030504030204" pitchFamily="34" charset="0"/>
                      </a:endParaRPr>
                    </a:p>
                  </a:txBody>
                  <a:tcPr/>
                </a:tc>
                <a:tc>
                  <a:txBody>
                    <a:bodyPr/>
                    <a:lstStyle/>
                    <a:p>
                      <a:endParaRPr lang="en-GB" dirty="0">
                        <a:latin typeface="Arial Rounded MT Bold" panose="020F0704030504030204" pitchFamily="34" charset="0"/>
                      </a:endParaRPr>
                    </a:p>
                  </a:txBody>
                  <a:tcPr/>
                </a:tc>
                <a:extLst>
                  <a:ext uri="{0D108BD9-81ED-4DB2-BD59-A6C34878D82A}">
                    <a16:rowId xmlns:a16="http://schemas.microsoft.com/office/drawing/2014/main" val="4101585771"/>
                  </a:ext>
                </a:extLst>
              </a:tr>
              <a:tr h="300033">
                <a:tc>
                  <a:txBody>
                    <a:bodyPr/>
                    <a:lstStyle/>
                    <a:p>
                      <a:pPr algn="ctr"/>
                      <a:r>
                        <a:rPr lang="en-GB" dirty="0">
                          <a:latin typeface="Arial Rounded MT Bold" panose="020F0704030504030204" pitchFamily="34" charset="0"/>
                        </a:rPr>
                        <a:t>E</a:t>
                      </a:r>
                    </a:p>
                  </a:txBody>
                  <a:tcPr/>
                </a:tc>
                <a:tc>
                  <a:txBody>
                    <a:bodyPr/>
                    <a:lstStyle/>
                    <a:p>
                      <a:endParaRPr lang="en-GB">
                        <a:latin typeface="Arial Rounded MT Bold" panose="020F0704030504030204" pitchFamily="34" charset="0"/>
                      </a:endParaRPr>
                    </a:p>
                  </a:txBody>
                  <a:tcPr/>
                </a:tc>
                <a:tc>
                  <a:txBody>
                    <a:bodyPr/>
                    <a:lstStyle/>
                    <a:p>
                      <a:endParaRPr lang="en-GB">
                        <a:latin typeface="Arial Rounded MT Bold" panose="020F0704030504030204" pitchFamily="34" charset="0"/>
                      </a:endParaRPr>
                    </a:p>
                  </a:txBody>
                  <a:tcPr/>
                </a:tc>
                <a:tc>
                  <a:txBody>
                    <a:bodyPr/>
                    <a:lstStyle/>
                    <a:p>
                      <a:endParaRPr lang="en-GB" dirty="0">
                        <a:latin typeface="Arial Rounded MT Bold" panose="020F0704030504030204" pitchFamily="34" charset="0"/>
                      </a:endParaRPr>
                    </a:p>
                  </a:txBody>
                  <a:tcPr/>
                </a:tc>
                <a:tc>
                  <a:txBody>
                    <a:bodyPr/>
                    <a:lstStyle/>
                    <a:p>
                      <a:endParaRPr lang="en-GB" dirty="0">
                        <a:latin typeface="Arial Rounded MT Bold" panose="020F0704030504030204" pitchFamily="34" charset="0"/>
                      </a:endParaRPr>
                    </a:p>
                  </a:txBody>
                  <a:tcPr/>
                </a:tc>
                <a:extLst>
                  <a:ext uri="{0D108BD9-81ED-4DB2-BD59-A6C34878D82A}">
                    <a16:rowId xmlns:a16="http://schemas.microsoft.com/office/drawing/2014/main" val="746116064"/>
                  </a:ext>
                </a:extLst>
              </a:tr>
            </a:tbl>
          </a:graphicData>
        </a:graphic>
      </p:graphicFrame>
    </p:spTree>
    <p:extLst>
      <p:ext uri="{BB962C8B-B14F-4D97-AF65-F5344CB8AC3E}">
        <p14:creationId xmlns:p14="http://schemas.microsoft.com/office/powerpoint/2010/main" val="2708386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6B96C0E3-F821-46CE-9835-5586ECEE60F8}"/>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3961" b="3961"/>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a:noFill/>
          </a:ln>
        </p:spPr>
      </p:pic>
      <p:pic>
        <p:nvPicPr>
          <p:cNvPr id="8" name="Picture 7">
            <a:extLst>
              <a:ext uri="{FF2B5EF4-FFF2-40B4-BE49-F238E27FC236}">
                <a16:creationId xmlns:a16="http://schemas.microsoft.com/office/drawing/2014/main" id="{827C5E02-DC1A-4A51-BEB4-C80B52E6B834}"/>
              </a:ext>
            </a:extLst>
          </p:cNvPr>
          <p:cNvPicPr>
            <a:picLocks noChangeAspect="1"/>
          </p:cNvPicPr>
          <p:nvPr/>
        </p:nvPicPr>
        <p:blipFill>
          <a:blip r:embed="rId4">
            <a:extLst>
              <a:ext uri="{28A0092B-C50C-407E-A947-70E740481C1C}">
                <a14:useLocalDpi xmlns:a14="http://schemas.microsoft.com/office/drawing/2010/main" val="0"/>
              </a:ext>
            </a:extLst>
          </a:blip>
          <a:srcRect t="3961" b="3961"/>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5" name="Freeform: Shape 1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1" name="Rectangle 2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9C515114-F8F4-49AE-ADE3-01A1F0FEA531}"/>
              </a:ext>
            </a:extLst>
          </p:cNvPr>
          <p:cNvSpPr/>
          <p:nvPr/>
        </p:nvSpPr>
        <p:spPr>
          <a:xfrm>
            <a:off x="250315" y="571350"/>
            <a:ext cx="4715223" cy="5715150"/>
          </a:xfrm>
          <a:prstGeom prst="roundRect">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3">
            <a:extLst>
              <a:ext uri="{FF2B5EF4-FFF2-40B4-BE49-F238E27FC236}">
                <a16:creationId xmlns:a16="http://schemas.microsoft.com/office/drawing/2014/main" id="{D024FCC5-6149-459D-AFB5-501D52AEC423}"/>
              </a:ext>
            </a:extLst>
          </p:cNvPr>
          <p:cNvSpPr>
            <a:spLocks noGrp="1"/>
          </p:cNvSpPr>
          <p:nvPr>
            <p:ph type="title"/>
          </p:nvPr>
        </p:nvSpPr>
        <p:spPr>
          <a:xfrm>
            <a:off x="440217" y="703464"/>
            <a:ext cx="4382098" cy="787633"/>
          </a:xfrm>
        </p:spPr>
        <p:txBody>
          <a:bodyPr vert="horz" lIns="91440" tIns="45720" rIns="91440" bIns="45720" rtlCol="0" anchor="ctr">
            <a:normAutofit/>
          </a:bodyPr>
          <a:lstStyle/>
          <a:p>
            <a:r>
              <a:rPr lang="en-US" sz="3000" kern="1200" dirty="0"/>
              <a:t>Evaluation</a:t>
            </a:r>
          </a:p>
        </p:txBody>
      </p:sp>
      <p:sp>
        <p:nvSpPr>
          <p:cNvPr id="3" name="Rectangle 2">
            <a:extLst>
              <a:ext uri="{FF2B5EF4-FFF2-40B4-BE49-F238E27FC236}">
                <a16:creationId xmlns:a16="http://schemas.microsoft.com/office/drawing/2014/main" id="{40370BC9-178D-40D4-A59E-ECD846176F37}"/>
              </a:ext>
            </a:extLst>
          </p:cNvPr>
          <p:cNvSpPr/>
          <p:nvPr/>
        </p:nvSpPr>
        <p:spPr>
          <a:xfrm>
            <a:off x="336042" y="2103120"/>
            <a:ext cx="3670146" cy="178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Content Placeholder 1">
            <a:extLst>
              <a:ext uri="{FF2B5EF4-FFF2-40B4-BE49-F238E27FC236}">
                <a16:creationId xmlns:a16="http://schemas.microsoft.com/office/drawing/2014/main" id="{668BC656-AE6B-4CE8-A02A-27EAD0DFF6C0}"/>
              </a:ext>
            </a:extLst>
          </p:cNvPr>
          <p:cNvSpPr>
            <a:spLocks noGrp="1"/>
          </p:cNvSpPr>
          <p:nvPr>
            <p:ph idx="4294967295"/>
          </p:nvPr>
        </p:nvSpPr>
        <p:spPr>
          <a:xfrm>
            <a:off x="324090" y="1630894"/>
            <a:ext cx="4241409" cy="4865156"/>
          </a:xfrm>
        </p:spPr>
        <p:txBody>
          <a:bodyPr vert="horz" lIns="91440" tIns="45720" rIns="91440" bIns="45720" rtlCol="0">
            <a:normAutofit/>
          </a:bodyPr>
          <a:lstStyle/>
          <a:p>
            <a:pPr marL="0" indent="0">
              <a:lnSpc>
                <a:spcPct val="125000"/>
              </a:lnSpc>
              <a:spcBef>
                <a:spcPts val="2400"/>
              </a:spcBef>
              <a:buFont typeface="Arial" panose="020B0604020202020204" pitchFamily="34" charset="0"/>
              <a:buNone/>
            </a:pPr>
            <a:r>
              <a:rPr lang="en-US" sz="2400" dirty="0"/>
              <a:t>Share your evaluations with your business group.</a:t>
            </a:r>
          </a:p>
          <a:p>
            <a:pPr marL="0" indent="0">
              <a:lnSpc>
                <a:spcPct val="125000"/>
              </a:lnSpc>
              <a:spcBef>
                <a:spcPts val="2400"/>
              </a:spcBef>
              <a:buFont typeface="Arial" panose="020B0604020202020204" pitchFamily="34" charset="0"/>
              <a:buNone/>
            </a:pPr>
            <a:r>
              <a:rPr lang="en-US" sz="2400" dirty="0"/>
              <a:t>What features might you like to take inspiration from? What features can you improve on?</a:t>
            </a:r>
          </a:p>
        </p:txBody>
      </p:sp>
      <p:cxnSp>
        <p:nvCxnSpPr>
          <p:cNvPr id="7" name="Straight Connector 6">
            <a:extLst>
              <a:ext uri="{FF2B5EF4-FFF2-40B4-BE49-F238E27FC236}">
                <a16:creationId xmlns:a16="http://schemas.microsoft.com/office/drawing/2014/main" id="{09280138-C0A8-4401-9B95-C46422D1A086}"/>
              </a:ext>
            </a:extLst>
          </p:cNvPr>
          <p:cNvCxnSpPr/>
          <p:nvPr/>
        </p:nvCxnSpPr>
        <p:spPr>
          <a:xfrm>
            <a:off x="569711" y="1515069"/>
            <a:ext cx="3188569"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525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A110-8075-4B96-AA4F-F5B9C77F6EE0}"/>
              </a:ext>
            </a:extLst>
          </p:cNvPr>
          <p:cNvSpPr>
            <a:spLocks noGrp="1"/>
          </p:cNvSpPr>
          <p:nvPr>
            <p:ph type="title"/>
          </p:nvPr>
        </p:nvSpPr>
        <p:spPr>
          <a:xfrm>
            <a:off x="980584" y="566003"/>
            <a:ext cx="5938887" cy="786548"/>
          </a:xfrm>
        </p:spPr>
        <p:txBody>
          <a:bodyPr/>
          <a:lstStyle/>
          <a:p>
            <a:r>
              <a:rPr lang="en-US" dirty="0"/>
              <a:t>Naming your Business</a:t>
            </a:r>
            <a:endParaRPr lang="en-CA" dirty="0"/>
          </a:p>
        </p:txBody>
      </p:sp>
      <p:sp>
        <p:nvSpPr>
          <p:cNvPr id="3" name="Content Placeholder 2">
            <a:extLst>
              <a:ext uri="{FF2B5EF4-FFF2-40B4-BE49-F238E27FC236}">
                <a16:creationId xmlns:a16="http://schemas.microsoft.com/office/drawing/2014/main" id="{56B0F822-BDF1-49A4-9AB8-F82594FFB5D0}"/>
              </a:ext>
            </a:extLst>
          </p:cNvPr>
          <p:cNvSpPr>
            <a:spLocks noGrp="1"/>
          </p:cNvSpPr>
          <p:nvPr>
            <p:ph idx="1"/>
          </p:nvPr>
        </p:nvSpPr>
        <p:spPr>
          <a:xfrm>
            <a:off x="980585" y="1352550"/>
            <a:ext cx="5654132" cy="4765445"/>
          </a:xfrm>
        </p:spPr>
        <p:txBody>
          <a:bodyPr>
            <a:normAutofit/>
          </a:bodyPr>
          <a:lstStyle/>
          <a:p>
            <a:pPr>
              <a:lnSpc>
                <a:spcPct val="125000"/>
              </a:lnSpc>
              <a:spcBef>
                <a:spcPts val="2400"/>
              </a:spcBef>
            </a:pPr>
            <a:r>
              <a:rPr lang="en-US" dirty="0"/>
              <a:t>One way for your business to stand out is to create a strong brand with a memorable logo. </a:t>
            </a:r>
          </a:p>
          <a:p>
            <a:pPr>
              <a:lnSpc>
                <a:spcPct val="125000"/>
              </a:lnSpc>
              <a:spcBef>
                <a:spcPts val="2400"/>
              </a:spcBef>
            </a:pPr>
            <a:r>
              <a:rPr lang="en-US" dirty="0"/>
              <a:t>Work in your groups to think of a name for your business. </a:t>
            </a:r>
          </a:p>
          <a:p>
            <a:pPr>
              <a:lnSpc>
                <a:spcPct val="125000"/>
              </a:lnSpc>
              <a:spcBef>
                <a:spcPts val="2400"/>
              </a:spcBef>
            </a:pPr>
            <a:r>
              <a:rPr lang="en-US" dirty="0"/>
              <a:t>You might incorporate some nutritional benefits into your name</a:t>
            </a:r>
          </a:p>
          <a:p>
            <a:pPr>
              <a:lnSpc>
                <a:spcPct val="125000"/>
              </a:lnSpc>
              <a:spcBef>
                <a:spcPts val="2400"/>
              </a:spcBef>
            </a:pPr>
            <a:r>
              <a:rPr lang="en-US" dirty="0"/>
              <a:t>You might think of a clever slogan</a:t>
            </a:r>
            <a:endParaRPr lang="en-US" dirty="0">
              <a:solidFill>
                <a:srgbClr val="FF0000"/>
              </a:solidFill>
            </a:endParaRPr>
          </a:p>
        </p:txBody>
      </p:sp>
      <p:pic>
        <p:nvPicPr>
          <p:cNvPr id="10" name="Picture 9" descr="Logo, company name&#10;&#10;Description automatically generated">
            <a:extLst>
              <a:ext uri="{FF2B5EF4-FFF2-40B4-BE49-F238E27FC236}">
                <a16:creationId xmlns:a16="http://schemas.microsoft.com/office/drawing/2014/main" id="{6EC68926-A9F3-4C3A-AE34-C741845C4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731" y="2166956"/>
            <a:ext cx="1738015" cy="173519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C212AF5D-16EE-40F8-BEC0-115490C4C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731" y="4550536"/>
            <a:ext cx="1581111" cy="1184076"/>
          </a:xfrm>
          <a:prstGeom prst="rect">
            <a:avLst/>
          </a:prstGeom>
        </p:spPr>
      </p:pic>
      <p:pic>
        <p:nvPicPr>
          <p:cNvPr id="15" name="Picture 14" descr="Logo, company name&#10;&#10;Description automatically generated">
            <a:extLst>
              <a:ext uri="{FF2B5EF4-FFF2-40B4-BE49-F238E27FC236}">
                <a16:creationId xmlns:a16="http://schemas.microsoft.com/office/drawing/2014/main" id="{D1D43A60-9E58-4A96-AE8E-DAF7D8CFC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0070" y="1378616"/>
            <a:ext cx="1697692" cy="1116232"/>
          </a:xfrm>
          <a:prstGeom prst="rect">
            <a:avLst/>
          </a:prstGeom>
        </p:spPr>
      </p:pic>
      <p:pic>
        <p:nvPicPr>
          <p:cNvPr id="16" name="Picture 15" descr="Logo&#10;&#10;Description automatically generated">
            <a:extLst>
              <a:ext uri="{FF2B5EF4-FFF2-40B4-BE49-F238E27FC236}">
                <a16:creationId xmlns:a16="http://schemas.microsoft.com/office/drawing/2014/main" id="{D585A352-BE9E-4480-9F39-90F9AEAB87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2731" y="3735272"/>
            <a:ext cx="1785530" cy="547056"/>
          </a:xfrm>
          <a:prstGeom prst="rect">
            <a:avLst/>
          </a:prstGeom>
        </p:spPr>
      </p:pic>
    </p:spTree>
    <p:extLst>
      <p:ext uri="{BB962C8B-B14F-4D97-AF65-F5344CB8AC3E}">
        <p14:creationId xmlns:p14="http://schemas.microsoft.com/office/powerpoint/2010/main" val="724604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A110-8075-4B96-AA4F-F5B9C77F6EE0}"/>
              </a:ext>
            </a:extLst>
          </p:cNvPr>
          <p:cNvSpPr>
            <a:spLocks noGrp="1"/>
          </p:cNvSpPr>
          <p:nvPr>
            <p:ph type="title"/>
          </p:nvPr>
        </p:nvSpPr>
        <p:spPr>
          <a:xfrm>
            <a:off x="980584" y="566003"/>
            <a:ext cx="5938887" cy="786548"/>
          </a:xfrm>
        </p:spPr>
        <p:txBody>
          <a:bodyPr/>
          <a:lstStyle/>
          <a:p>
            <a:r>
              <a:rPr lang="en-US" dirty="0"/>
              <a:t>Designing a Logo</a:t>
            </a:r>
            <a:endParaRPr lang="en-CA" dirty="0"/>
          </a:p>
        </p:txBody>
      </p:sp>
      <p:sp>
        <p:nvSpPr>
          <p:cNvPr id="3" name="Content Placeholder 2">
            <a:extLst>
              <a:ext uri="{FF2B5EF4-FFF2-40B4-BE49-F238E27FC236}">
                <a16:creationId xmlns:a16="http://schemas.microsoft.com/office/drawing/2014/main" id="{56B0F822-BDF1-49A4-9AB8-F82594FFB5D0}"/>
              </a:ext>
            </a:extLst>
          </p:cNvPr>
          <p:cNvSpPr>
            <a:spLocks noGrp="1"/>
          </p:cNvSpPr>
          <p:nvPr>
            <p:ph idx="1"/>
          </p:nvPr>
        </p:nvSpPr>
        <p:spPr>
          <a:xfrm>
            <a:off x="980584" y="1352550"/>
            <a:ext cx="7418895" cy="4765445"/>
          </a:xfrm>
        </p:spPr>
        <p:txBody>
          <a:bodyPr/>
          <a:lstStyle/>
          <a:p>
            <a:pPr>
              <a:lnSpc>
                <a:spcPct val="125000"/>
              </a:lnSpc>
              <a:spcBef>
                <a:spcPts val="2400"/>
              </a:spcBef>
            </a:pPr>
            <a:r>
              <a:rPr lang="en-US" dirty="0"/>
              <a:t>Think about some of the logos you are familiar with. They are often very simple, but memorable designs.</a:t>
            </a:r>
          </a:p>
          <a:p>
            <a:pPr>
              <a:lnSpc>
                <a:spcPct val="125000"/>
              </a:lnSpc>
              <a:spcBef>
                <a:spcPts val="2400"/>
              </a:spcBef>
            </a:pPr>
            <a:r>
              <a:rPr lang="en-US" dirty="0"/>
              <a:t>Design your business’s                                           logo on your marketing                                            strategy activity sheet.</a:t>
            </a:r>
          </a:p>
        </p:txBody>
      </p:sp>
      <p:pic>
        <p:nvPicPr>
          <p:cNvPr id="5" name="Picture 4" descr="A picture containing diagram&#10;&#10;Description automatically generated">
            <a:extLst>
              <a:ext uri="{FF2B5EF4-FFF2-40B4-BE49-F238E27FC236}">
                <a16:creationId xmlns:a16="http://schemas.microsoft.com/office/drawing/2014/main" id="{9876D8AF-2914-4F1C-97D9-7FBF788D7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07378" y="2665345"/>
            <a:ext cx="2504457" cy="31757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68767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5851</TotalTime>
  <Words>845</Words>
  <Application>Microsoft Office PowerPoint</Application>
  <PresentationFormat>On-screen Show (4:3)</PresentationFormat>
  <Paragraphs>79</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Arial Rounded MT Bold</vt:lpstr>
      <vt:lpstr>Calibri</vt:lpstr>
      <vt:lpstr>IIKLH K+ Arial MT</vt:lpstr>
      <vt:lpstr>Office Theme</vt:lpstr>
      <vt:lpstr>PowerPoint Presentation</vt:lpstr>
      <vt:lpstr>Learning Objectives</vt:lpstr>
      <vt:lpstr>Let’s Recap the Last Session</vt:lpstr>
      <vt:lpstr>Analyzing the Competition</vt:lpstr>
      <vt:lpstr>Taste Testing</vt:lpstr>
      <vt:lpstr>Evaluation</vt:lpstr>
      <vt:lpstr>Naming your Business</vt:lpstr>
      <vt:lpstr>Designing a Logo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Ratz</dc:creator>
  <cp:lastModifiedBy>Kim Ratz</cp:lastModifiedBy>
  <cp:revision>85</cp:revision>
  <cp:lastPrinted>2022-11-18T16:38:53Z</cp:lastPrinted>
  <dcterms:created xsi:type="dcterms:W3CDTF">2022-06-20T17:57:32Z</dcterms:created>
  <dcterms:modified xsi:type="dcterms:W3CDTF">2023-08-14T19:27:59Z</dcterms:modified>
</cp:coreProperties>
</file>