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12" r:id="rId2"/>
    <p:sldId id="257" r:id="rId3"/>
    <p:sldId id="265" r:id="rId4"/>
    <p:sldId id="307" r:id="rId5"/>
    <p:sldId id="284" r:id="rId6"/>
    <p:sldId id="285" r:id="rId7"/>
    <p:sldId id="308" r:id="rId8"/>
    <p:sldId id="310" r:id="rId9"/>
    <p:sldId id="288" r:id="rId10"/>
    <p:sldId id="289" r:id="rId11"/>
    <p:sldId id="290" r:id="rId12"/>
    <p:sldId id="291" r:id="rId13"/>
    <p:sldId id="292" r:id="rId14"/>
    <p:sldId id="286" r:id="rId15"/>
    <p:sldId id="303" r:id="rId16"/>
    <p:sldId id="306" r:id="rId17"/>
    <p:sldId id="296" r:id="rId18"/>
    <p:sldId id="297" r:id="rId19"/>
    <p:sldId id="298" r:id="rId20"/>
    <p:sldId id="299" r:id="rId21"/>
    <p:sldId id="300" r:id="rId22"/>
    <p:sldId id="304" r:id="rId23"/>
    <p:sldId id="3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25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5294" autoAdjust="0"/>
  </p:normalViewPr>
  <p:slideViewPr>
    <p:cSldViewPr snapToGrid="0">
      <p:cViewPr varScale="1">
        <p:scale>
          <a:sx n="42" d="100"/>
          <a:sy n="42" d="100"/>
        </p:scale>
        <p:origin x="2491" y="3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2023-08-14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Oats</a:t>
            </a:r>
          </a:p>
          <a:p>
            <a:endParaRPr lang="en-CA" dirty="0">
              <a:solidFill>
                <a:schemeClr val="tx1"/>
              </a:solidFill>
            </a:endParaRPr>
          </a:p>
          <a:p>
            <a:pPr>
              <a:lnSpc>
                <a:spcPct val="110000"/>
              </a:lnSpc>
            </a:pPr>
            <a:r>
              <a:rPr lang="en-US" sz="1200" dirty="0">
                <a:solidFill>
                  <a:schemeClr val="tx1"/>
                </a:solidFill>
              </a:rPr>
              <a:t>Share the PowerPoint presentation slides to learn more about the grains grown in Ontario.</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Soybeans</a:t>
            </a:r>
          </a:p>
          <a:p>
            <a:endParaRPr lang="en-CA" dirty="0">
              <a:solidFill>
                <a:schemeClr val="tx1"/>
              </a:solidFill>
            </a:endParaRPr>
          </a:p>
          <a:p>
            <a:pPr>
              <a:lnSpc>
                <a:spcPts val="2100"/>
              </a:lnSpc>
            </a:pPr>
            <a:r>
              <a:rPr lang="en-US" sz="1200" dirty="0">
                <a:solidFill>
                  <a:schemeClr val="tx1"/>
                </a:solidFill>
              </a:rPr>
              <a:t>Share the PowerPoint presentation slides to learn more about the grains grown in Ontario.</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143096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Wheat</a:t>
            </a:r>
          </a:p>
          <a:p>
            <a:endParaRPr lang="en-CA" dirty="0">
              <a:solidFill>
                <a:schemeClr val="tx1"/>
              </a:solidFill>
            </a:endParaRPr>
          </a:p>
          <a:p>
            <a:pPr>
              <a:lnSpc>
                <a:spcPct val="110000"/>
              </a:lnSpc>
            </a:pPr>
            <a:r>
              <a:rPr lang="en-US" sz="1200" dirty="0">
                <a:solidFill>
                  <a:schemeClr val="tx1"/>
                </a:solidFill>
              </a:rPr>
              <a:t>Share the PowerPoint presentation slides to learn more about the grains grown in Ontario.</a:t>
            </a:r>
            <a:endParaRPr lang="en-US" sz="1200" dirty="0">
              <a:solidFill>
                <a:schemeClr val="tx1"/>
              </a:solidFill>
              <a:latin typeface="+mn-lt"/>
            </a:endParaRPr>
          </a:p>
          <a:p>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214554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Vertical Relay</a:t>
            </a:r>
          </a:p>
          <a:p>
            <a:endParaRPr lang="en-US" dirty="0"/>
          </a:p>
          <a:p>
            <a:pPr>
              <a:lnSpc>
                <a:spcPct val="150000"/>
              </a:lnSpc>
            </a:pPr>
            <a:r>
              <a:rPr lang="en-US" sz="1200" dirty="0"/>
              <a:t>Explain: We must know how to grow, nurture, and harvest the plant ingredients we need for our granola bars.</a:t>
            </a:r>
          </a:p>
          <a:p>
            <a:pPr>
              <a:lnSpc>
                <a:spcPct val="150000"/>
              </a:lnSpc>
            </a:pPr>
            <a:endParaRPr lang="en-US" sz="1200" dirty="0"/>
          </a:p>
          <a:p>
            <a:pPr>
              <a:lnSpc>
                <a:spcPct val="150000"/>
              </a:lnSpc>
            </a:pPr>
            <a:r>
              <a:rPr lang="en-US" sz="1200" dirty="0"/>
              <a:t>Display the </a:t>
            </a:r>
            <a:r>
              <a:rPr lang="en-US" sz="1200" dirty="0" err="1"/>
              <a:t>unlabelled</a:t>
            </a:r>
            <a:r>
              <a:rPr lang="en-US" sz="1200" dirty="0"/>
              <a:t> flowering plant diagrams around the classroom/ outside space (one for each business group). </a:t>
            </a:r>
          </a:p>
          <a:p>
            <a:pPr>
              <a:lnSpc>
                <a:spcPct val="150000"/>
              </a:lnSpc>
            </a:pPr>
            <a:endParaRPr lang="en-US" sz="1200" dirty="0"/>
          </a:p>
          <a:p>
            <a:pPr>
              <a:lnSpc>
                <a:spcPct val="150000"/>
              </a:lnSpc>
            </a:pPr>
            <a:r>
              <a:rPr lang="en-US" sz="1200" dirty="0"/>
              <a:t>Ask students to stand in a line in front of their group’s diagram.</a:t>
            </a:r>
          </a:p>
          <a:p>
            <a:pPr>
              <a:lnSpc>
                <a:spcPct val="150000"/>
              </a:lnSpc>
            </a:pPr>
            <a:endParaRPr lang="en-US" sz="1200" dirty="0"/>
          </a:p>
          <a:p>
            <a:pPr>
              <a:lnSpc>
                <a:spcPct val="150000"/>
              </a:lnSpc>
            </a:pPr>
            <a:r>
              <a:rPr lang="en-US" sz="1200" dirty="0"/>
              <a:t>Explain: When you say “go,” they will label the diagrams with any information they already know.</a:t>
            </a:r>
          </a:p>
          <a:p>
            <a:pPr>
              <a:lnSpc>
                <a:spcPct val="150000"/>
              </a:lnSpc>
            </a:pPr>
            <a:endParaRPr lang="en-US" sz="1200" dirty="0"/>
          </a:p>
          <a:p>
            <a:pPr>
              <a:lnSpc>
                <a:spcPct val="150000"/>
              </a:lnSpc>
            </a:pPr>
            <a:r>
              <a:rPr lang="en-US" sz="1200" dirty="0"/>
              <a:t>Each child may add one piece of information before passing the pen to the next child (like a relay baton), and going to the end of the line. Encourage students to work as a team and help each other.</a:t>
            </a:r>
          </a:p>
          <a:p>
            <a:pPr>
              <a:lnSpc>
                <a:spcPct val="150000"/>
              </a:lnSpc>
            </a:pPr>
            <a:endParaRPr lang="en-US" sz="1200" dirty="0"/>
          </a:p>
          <a:p>
            <a:pPr>
              <a:lnSpc>
                <a:spcPct val="150000"/>
              </a:lnSpc>
            </a:pPr>
            <a:r>
              <a:rPr lang="en-US" sz="1200" dirty="0"/>
              <a:t>Explain: This is a race and the teams are competing to be first to label the whole diagram correctly with as much information as possible. Be clear that it does not matter if they do not know the answers yet. They will know them by the end of the lesson.</a:t>
            </a:r>
          </a:p>
          <a:p>
            <a:pPr>
              <a:lnSpc>
                <a:spcPct val="150000"/>
              </a:lnSpc>
            </a:pPr>
            <a:endParaRPr lang="en-US" sz="1200" dirty="0"/>
          </a:p>
          <a:p>
            <a:pPr>
              <a:lnSpc>
                <a:spcPct val="150000"/>
              </a:lnSpc>
            </a:pPr>
            <a:r>
              <a:rPr lang="en-US" sz="1200" dirty="0"/>
              <a:t>Allow time for the business groups to share their answers with the rest of the class. Address any misconceptions and share the names of the parts of the plant in the presentation.</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13</a:t>
            </a:fld>
            <a:endParaRPr lang="en-CA"/>
          </a:p>
        </p:txBody>
      </p:sp>
    </p:spTree>
    <p:extLst>
      <p:ext uri="{BB962C8B-B14F-4D97-AF65-F5344CB8AC3E}">
        <p14:creationId xmlns:p14="http://schemas.microsoft.com/office/powerpoint/2010/main" val="37215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Parts of a Plant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many parts did you label correctly?</a:t>
            </a:r>
          </a:p>
        </p:txBody>
      </p:sp>
      <p:sp>
        <p:nvSpPr>
          <p:cNvPr id="4" name="Slide Number Placeholder 3"/>
          <p:cNvSpPr>
            <a:spLocks noGrp="1"/>
          </p:cNvSpPr>
          <p:nvPr>
            <p:ph type="sldNum" sz="quarter" idx="5"/>
          </p:nvPr>
        </p:nvSpPr>
        <p:spPr/>
        <p:txBody>
          <a:bodyPr/>
          <a:lstStyle/>
          <a:p>
            <a:fld id="{A1152B4D-80B6-452C-A7D7-277FD7B18C08}" type="slidenum">
              <a:rPr lang="en-CA" smtClean="0"/>
              <a:t>14</a:t>
            </a:fld>
            <a:endParaRPr lang="en-CA"/>
          </a:p>
        </p:txBody>
      </p:sp>
    </p:spTree>
    <p:extLst>
      <p:ext uri="{BB962C8B-B14F-4D97-AF65-F5344CB8AC3E}">
        <p14:creationId xmlns:p14="http://schemas.microsoft.com/office/powerpoint/2010/main" val="123406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Plant Research</a:t>
            </a:r>
          </a:p>
          <a:p>
            <a:endParaRPr lang="en-US" dirty="0"/>
          </a:p>
          <a:p>
            <a:pPr>
              <a:lnSpc>
                <a:spcPct val="160000"/>
              </a:lnSpc>
            </a:pPr>
            <a:r>
              <a:rPr lang="en-US" dirty="0"/>
              <a:t>Explain: We are going to learn even more about the jobs that each part of a plant does.</a:t>
            </a:r>
          </a:p>
          <a:p>
            <a:pPr>
              <a:lnSpc>
                <a:spcPct val="160000"/>
              </a:lnSpc>
            </a:pPr>
            <a:endParaRPr lang="en-US" dirty="0"/>
          </a:p>
          <a:p>
            <a:pPr>
              <a:lnSpc>
                <a:spcPct val="160000"/>
              </a:lnSpc>
            </a:pPr>
            <a:r>
              <a:rPr lang="en-US" dirty="0"/>
              <a:t>Give each business group an area to focus on during their research (root, stem, flower, leaf, seed, and fruit).</a:t>
            </a:r>
          </a:p>
          <a:p>
            <a:pPr>
              <a:lnSpc>
                <a:spcPct val="160000"/>
              </a:lnSpc>
            </a:pPr>
            <a:endParaRPr lang="en-US" dirty="0"/>
          </a:p>
          <a:p>
            <a:pPr>
              <a:lnSpc>
                <a:spcPct val="160000"/>
              </a:lnSpc>
            </a:pPr>
            <a:r>
              <a:rPr lang="en-US" dirty="0"/>
              <a:t>Challenge the groups to research the functions of their part of the plant and some of their uses using several sources (e.g. nonfiction books, the internet, and the information sheets provided.</a:t>
            </a:r>
          </a:p>
          <a:p>
            <a:pPr>
              <a:lnSpc>
                <a:spcPct val="160000"/>
              </a:lnSpc>
            </a:pPr>
            <a:endParaRPr lang="en-US" dirty="0"/>
          </a:p>
          <a:p>
            <a:pPr>
              <a:lnSpc>
                <a:spcPct val="160000"/>
              </a:lnSpc>
            </a:pPr>
            <a:r>
              <a:rPr lang="en-US" dirty="0"/>
              <a:t>Give each group a different colour of Post-it notes. Ask them to write each new fact on a Post-it note and run to the other end of the classroom/outside area to stick it on a display. </a:t>
            </a:r>
          </a:p>
          <a:p>
            <a:pPr>
              <a:lnSpc>
                <a:spcPct val="160000"/>
              </a:lnSpc>
            </a:pPr>
            <a:endParaRPr lang="en-US" dirty="0"/>
          </a:p>
          <a:p>
            <a:pPr>
              <a:lnSpc>
                <a:spcPct val="160000"/>
              </a:lnSpc>
            </a:pPr>
            <a:r>
              <a:rPr lang="en-US" dirty="0"/>
              <a:t>They will need to work as a team to ensure facts are not repeated. Suggest each student use different source of information as they can.</a:t>
            </a:r>
          </a:p>
          <a:p>
            <a:pPr>
              <a:lnSpc>
                <a:spcPct val="160000"/>
              </a:lnSpc>
            </a:pPr>
            <a:endParaRPr lang="en-US" dirty="0"/>
          </a:p>
          <a:p>
            <a:pPr>
              <a:lnSpc>
                <a:spcPct val="160000"/>
              </a:lnSpc>
            </a:pPr>
            <a:r>
              <a:rPr lang="en-US" dirty="0"/>
              <a:t>Explain: The challenge is to collect as much good quality information as they can. The Post-it notes will create a visual demonstration of which teams have been most successful.</a:t>
            </a:r>
          </a:p>
        </p:txBody>
      </p:sp>
      <p:sp>
        <p:nvSpPr>
          <p:cNvPr id="4" name="Slide Number Placeholder 3"/>
          <p:cNvSpPr>
            <a:spLocks noGrp="1"/>
          </p:cNvSpPr>
          <p:nvPr>
            <p:ph type="sldNum" sz="quarter" idx="5"/>
          </p:nvPr>
        </p:nvSpPr>
        <p:spPr/>
        <p:txBody>
          <a:bodyPr/>
          <a:lstStyle/>
          <a:p>
            <a:fld id="{A1152B4D-80B6-452C-A7D7-277FD7B18C08}" type="slidenum">
              <a:rPr lang="en-CA" smtClean="0"/>
              <a:t>15</a:t>
            </a:fld>
            <a:endParaRPr lang="en-CA"/>
          </a:p>
        </p:txBody>
      </p:sp>
    </p:spTree>
    <p:extLst>
      <p:ext uri="{BB962C8B-B14F-4D97-AF65-F5344CB8AC3E}">
        <p14:creationId xmlns:p14="http://schemas.microsoft.com/office/powerpoint/2010/main" val="74054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Presenting your Research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teams have collected enough research, give each team two minutes to summarize and present their findings for the rest of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reinforce the learning, you could ask the students to visit the display they have created and make their own notes on all parts of the plant using the facts their peers have found. </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16</a:t>
            </a:fld>
            <a:endParaRPr lang="en-CA"/>
          </a:p>
        </p:txBody>
      </p:sp>
    </p:spTree>
    <p:extLst>
      <p:ext uri="{BB962C8B-B14F-4D97-AF65-F5344CB8AC3E}">
        <p14:creationId xmlns:p14="http://schemas.microsoft.com/office/powerpoint/2010/main" val="257566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Roots</a:t>
            </a:r>
          </a:p>
          <a:p>
            <a:endParaRPr lang="en-US" sz="1200" b="1" dirty="0"/>
          </a:p>
          <a:p>
            <a:pPr marL="0" indent="0">
              <a:lnSpc>
                <a:spcPts val="2400"/>
              </a:lnSpc>
              <a:buNone/>
            </a:pPr>
            <a:r>
              <a:rPr lang="en-US" sz="1200" dirty="0"/>
              <a:t>Use the PowerPoint presentation slides to cover the functions of the basic parts of the plant. Address any misconceptions identified during the research and vertical relay tasks.</a:t>
            </a:r>
          </a:p>
        </p:txBody>
      </p:sp>
      <p:sp>
        <p:nvSpPr>
          <p:cNvPr id="4" name="Slide Number Placeholder 3"/>
          <p:cNvSpPr>
            <a:spLocks noGrp="1"/>
          </p:cNvSpPr>
          <p:nvPr>
            <p:ph type="sldNum" sz="quarter" idx="5"/>
          </p:nvPr>
        </p:nvSpPr>
        <p:spPr/>
        <p:txBody>
          <a:bodyPr/>
          <a:lstStyle/>
          <a:p>
            <a:fld id="{A1152B4D-80B6-452C-A7D7-277FD7B18C08}" type="slidenum">
              <a:rPr lang="en-CA" smtClean="0"/>
              <a:t>17</a:t>
            </a:fld>
            <a:endParaRPr lang="en-CA"/>
          </a:p>
        </p:txBody>
      </p:sp>
    </p:spTree>
    <p:extLst>
      <p:ext uri="{BB962C8B-B14F-4D97-AF65-F5344CB8AC3E}">
        <p14:creationId xmlns:p14="http://schemas.microsoft.com/office/powerpoint/2010/main" val="219678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Leaves</a:t>
            </a:r>
          </a:p>
          <a:p>
            <a:endParaRPr lang="en-US" dirty="0"/>
          </a:p>
          <a:p>
            <a:pPr marL="0" indent="0">
              <a:lnSpc>
                <a:spcPct val="120000"/>
              </a:lnSpc>
              <a:buNone/>
            </a:pPr>
            <a:r>
              <a:rPr lang="en-US" sz="1200" dirty="0"/>
              <a:t>Use the PowerPoint presentation slides to cover the functions of the basic parts of the plant. Address any misconceptions identified during the research and vertical relay tasks.</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18</a:t>
            </a:fld>
            <a:endParaRPr lang="en-CA"/>
          </a:p>
        </p:txBody>
      </p:sp>
    </p:spTree>
    <p:extLst>
      <p:ext uri="{BB962C8B-B14F-4D97-AF65-F5344CB8AC3E}">
        <p14:creationId xmlns:p14="http://schemas.microsoft.com/office/powerpoint/2010/main" val="176021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Stems</a:t>
            </a:r>
          </a:p>
          <a:p>
            <a:endParaRPr lang="en-US" dirty="0"/>
          </a:p>
          <a:p>
            <a:pPr marL="0" indent="0">
              <a:lnSpc>
                <a:spcPct val="100000"/>
              </a:lnSpc>
              <a:buNone/>
            </a:pPr>
            <a:r>
              <a:rPr lang="en-US" sz="1200" dirty="0"/>
              <a:t>Use the PowerPoint presentation slides to cover the functions of the basic parts of the plant. Address any misconceptions identified during the research and vertical relay tasks.</a:t>
            </a:r>
          </a:p>
        </p:txBody>
      </p:sp>
      <p:sp>
        <p:nvSpPr>
          <p:cNvPr id="4" name="Slide Number Placeholder 3"/>
          <p:cNvSpPr>
            <a:spLocks noGrp="1"/>
          </p:cNvSpPr>
          <p:nvPr>
            <p:ph type="sldNum" sz="quarter" idx="5"/>
          </p:nvPr>
        </p:nvSpPr>
        <p:spPr/>
        <p:txBody>
          <a:bodyPr/>
          <a:lstStyle/>
          <a:p>
            <a:fld id="{A1152B4D-80B6-452C-A7D7-277FD7B18C08}" type="slidenum">
              <a:rPr lang="en-CA" smtClean="0"/>
              <a:t>19</a:t>
            </a:fld>
            <a:endParaRPr lang="en-CA"/>
          </a:p>
        </p:txBody>
      </p:sp>
    </p:spTree>
    <p:extLst>
      <p:ext uri="{BB962C8B-B14F-4D97-AF65-F5344CB8AC3E}">
        <p14:creationId xmlns:p14="http://schemas.microsoft.com/office/powerpoint/2010/main" val="326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endParaRPr lang="en-US" sz="1200" dirty="0">
              <a:solidFill>
                <a:schemeClr val="tx1"/>
              </a:solidFill>
              <a:latin typeface="+mn-lt"/>
            </a:endParaRPr>
          </a:p>
          <a:p>
            <a:pPr>
              <a:lnSpc>
                <a:spcPct val="150000"/>
              </a:lnSpc>
            </a:pPr>
            <a:r>
              <a:rPr lang="en-US" sz="1200" dirty="0">
                <a:solidFill>
                  <a:schemeClr val="tx1"/>
                </a:solidFill>
                <a:latin typeface="+mn-lt"/>
              </a:rPr>
              <a:t>Discuss where food comes from.</a:t>
            </a:r>
          </a:p>
          <a:p>
            <a:pPr>
              <a:lnSpc>
                <a:spcPct val="150000"/>
              </a:lnSpc>
            </a:pPr>
            <a:endParaRPr lang="en-US" sz="1200" dirty="0">
              <a:solidFill>
                <a:schemeClr val="tx1"/>
              </a:solidFill>
              <a:latin typeface="+mn-lt"/>
            </a:endParaRPr>
          </a:p>
          <a:p>
            <a:pPr>
              <a:lnSpc>
                <a:spcPct val="150000"/>
              </a:lnSpc>
            </a:pPr>
            <a:r>
              <a:rPr lang="en-US" sz="1200" dirty="0">
                <a:solidFill>
                  <a:schemeClr val="tx1"/>
                </a:solidFill>
                <a:latin typeface="+mn-lt"/>
              </a:rPr>
              <a:t>Explore the many roles of plants in our lives.</a:t>
            </a:r>
          </a:p>
          <a:p>
            <a:pPr>
              <a:lnSpc>
                <a:spcPct val="150000"/>
              </a:lnSpc>
            </a:pPr>
            <a:endParaRPr lang="en-US" sz="1200" dirty="0">
              <a:solidFill>
                <a:schemeClr val="tx1"/>
              </a:solidFill>
              <a:latin typeface="+mn-lt"/>
            </a:endParaRPr>
          </a:p>
          <a:p>
            <a:pPr>
              <a:lnSpc>
                <a:spcPct val="150000"/>
              </a:lnSpc>
            </a:pPr>
            <a:r>
              <a:rPr lang="en-US" sz="1200" dirty="0">
                <a:solidFill>
                  <a:schemeClr val="tx1"/>
                </a:solidFill>
                <a:latin typeface="+mn-lt"/>
              </a:rPr>
              <a:t>Identify and describe the major parts of plants, including root, stem, flower, leaf, seed, and fruit and each one’s contribution to the plant’s survival.</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Flowers</a:t>
            </a:r>
          </a:p>
          <a:p>
            <a:endParaRPr lang="en-US" dirty="0"/>
          </a:p>
          <a:p>
            <a:pPr marL="0" indent="0">
              <a:lnSpc>
                <a:spcPct val="120000"/>
              </a:lnSpc>
              <a:buNone/>
            </a:pPr>
            <a:r>
              <a:rPr lang="en-US" sz="1200" dirty="0"/>
              <a:t>Use the PowerPoint presentation slides to cover the functions of the basic parts of the plant. Address any misconceptions identified during the research and vertical relay tasks.</a:t>
            </a:r>
            <a:endParaRPr lang="en-CA" sz="1200" dirty="0"/>
          </a:p>
        </p:txBody>
      </p:sp>
      <p:sp>
        <p:nvSpPr>
          <p:cNvPr id="4" name="Slide Number Placeholder 3"/>
          <p:cNvSpPr>
            <a:spLocks noGrp="1"/>
          </p:cNvSpPr>
          <p:nvPr>
            <p:ph type="sldNum" sz="quarter" idx="5"/>
          </p:nvPr>
        </p:nvSpPr>
        <p:spPr/>
        <p:txBody>
          <a:bodyPr/>
          <a:lstStyle/>
          <a:p>
            <a:fld id="{A1152B4D-80B6-452C-A7D7-277FD7B18C08}" type="slidenum">
              <a:rPr lang="en-CA" smtClean="0"/>
              <a:t>20</a:t>
            </a:fld>
            <a:endParaRPr lang="en-CA"/>
          </a:p>
        </p:txBody>
      </p:sp>
    </p:spTree>
    <p:extLst>
      <p:ext uri="{BB962C8B-B14F-4D97-AF65-F5344CB8AC3E}">
        <p14:creationId xmlns:p14="http://schemas.microsoft.com/office/powerpoint/2010/main" val="241918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Seeds</a:t>
            </a:r>
          </a:p>
          <a:p>
            <a:endParaRPr lang="en-US" dirty="0"/>
          </a:p>
          <a:p>
            <a:pPr>
              <a:lnSpc>
                <a:spcPct val="150000"/>
              </a:lnSpc>
            </a:pPr>
            <a:r>
              <a:rPr lang="en-US" sz="1200" dirty="0"/>
              <a:t>Use the PowerPoint presentation slides to cover the functions of the basic parts of the plant. Address any misconceptions identified during the research and vertical relay tasks.</a:t>
            </a:r>
            <a:endParaRPr lang="en-CA" sz="1200" dirty="0"/>
          </a:p>
        </p:txBody>
      </p:sp>
      <p:sp>
        <p:nvSpPr>
          <p:cNvPr id="4" name="Slide Number Placeholder 3"/>
          <p:cNvSpPr>
            <a:spLocks noGrp="1"/>
          </p:cNvSpPr>
          <p:nvPr>
            <p:ph type="sldNum" sz="quarter" idx="5"/>
          </p:nvPr>
        </p:nvSpPr>
        <p:spPr/>
        <p:txBody>
          <a:bodyPr/>
          <a:lstStyle/>
          <a:p>
            <a:fld id="{A1152B4D-80B6-452C-A7D7-277FD7B18C08}" type="slidenum">
              <a:rPr lang="en-CA" smtClean="0"/>
              <a:t>21</a:t>
            </a:fld>
            <a:endParaRPr lang="en-CA"/>
          </a:p>
        </p:txBody>
      </p:sp>
    </p:spTree>
    <p:extLst>
      <p:ext uri="{BB962C8B-B14F-4D97-AF65-F5344CB8AC3E}">
        <p14:creationId xmlns:p14="http://schemas.microsoft.com/office/powerpoint/2010/main" val="298815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Vertical Relay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Repeat the vertical relay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time, the students should be able to complete the activity more confidently using what they have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Encourage them to fill the diagrams with all their learning from the lesson. </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22</a:t>
            </a:fld>
            <a:endParaRPr lang="en-CA"/>
          </a:p>
        </p:txBody>
      </p:sp>
    </p:spTree>
    <p:extLst>
      <p:ext uri="{BB962C8B-B14F-4D97-AF65-F5344CB8AC3E}">
        <p14:creationId xmlns:p14="http://schemas.microsoft.com/office/powerpoint/2010/main" val="170175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Wonder Wall Recap</a:t>
            </a:r>
          </a:p>
          <a:p>
            <a:r>
              <a:rPr lang="en-US" sz="1800" dirty="0">
                <a:solidFill>
                  <a:srgbClr val="000000"/>
                </a:solidFill>
                <a:latin typeface="Segoe UI" panose="020B0502040204020203" pitchFamily="34" charset="0"/>
              </a:rPr>
              <a:t>Refer back to the students’ Wonder Wall questions. Have they answered any of them yet? If they have, ask them to add the answer in a different color.</a:t>
            </a:r>
          </a:p>
          <a:p>
            <a:endParaRPr lang="en-CA" sz="1800" dirty="0">
              <a:solidFill>
                <a:srgbClr val="000000"/>
              </a:solidFill>
              <a:latin typeface="Segoe UI" panose="020B0502040204020203" pitchFamily="34" charset="0"/>
            </a:endParaRPr>
          </a:p>
          <a:p>
            <a:r>
              <a:rPr lang="en-US" sz="1800" dirty="0">
                <a:solidFill>
                  <a:srgbClr val="000000"/>
                </a:solidFill>
                <a:latin typeface="Segoe UI" panose="020B0502040204020203" pitchFamily="34" charset="0"/>
              </a:rPr>
              <a:t>Refer to the Wonder Wall regularly during the project. Allow time for students to add the answers they have discovered and more questions.</a:t>
            </a: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23</a:t>
            </a:fld>
            <a:endParaRPr lang="en-CA"/>
          </a:p>
        </p:txBody>
      </p:sp>
    </p:spTree>
    <p:extLst>
      <p:ext uri="{BB962C8B-B14F-4D97-AF65-F5344CB8AC3E}">
        <p14:creationId xmlns:p14="http://schemas.microsoft.com/office/powerpoint/2010/main" val="10145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Wonder Wall</a:t>
            </a:r>
          </a:p>
          <a:p>
            <a:endParaRPr lang="en-CA" sz="1200" dirty="0">
              <a:solidFill>
                <a:schemeClr val="tx1"/>
              </a:solidFill>
              <a:latin typeface="+mn-lt"/>
            </a:endParaRPr>
          </a:p>
          <a:p>
            <a:pPr>
              <a:lnSpc>
                <a:spcPct val="150000"/>
              </a:lnSpc>
            </a:pPr>
            <a:r>
              <a:rPr lang="en-US" sz="1200" dirty="0">
                <a:solidFill>
                  <a:schemeClr val="tx1"/>
                </a:solidFill>
                <a:latin typeface="+mn-lt"/>
              </a:rPr>
              <a:t>Ask students to consider what they would like to know about their food and where it comes from.</a:t>
            </a:r>
          </a:p>
          <a:p>
            <a:pPr>
              <a:lnSpc>
                <a:spcPct val="150000"/>
              </a:lnSpc>
            </a:pPr>
            <a:endParaRPr lang="en-US" sz="1200" dirty="0">
              <a:solidFill>
                <a:schemeClr val="tx1"/>
              </a:solidFill>
              <a:latin typeface="+mn-lt"/>
            </a:endParaRPr>
          </a:p>
          <a:p>
            <a:pPr>
              <a:lnSpc>
                <a:spcPct val="150000"/>
              </a:lnSpc>
            </a:pPr>
            <a:r>
              <a:rPr lang="en-US" sz="1200" dirty="0">
                <a:solidFill>
                  <a:schemeClr val="tx1"/>
                </a:solidFill>
                <a:latin typeface="+mn-lt"/>
              </a:rPr>
              <a:t>Ask them to write down their question(s) and add it to the Wonder Wall or in their notebooks. Explain that we will answer their questions during the project.</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182042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One is Different</a:t>
            </a:r>
          </a:p>
          <a:p>
            <a:endParaRPr lang="en-CA"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Share the three photos of food (milk, oatmeal, and tomatoes). Have students talk in pairs and explain which is different from the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Take feedback and explain that there are many possible answers. It could be milk is the different one because it comes from a cow, whereas the other food ingredients can be grown from plants.</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10570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Where Does Our Food Come From?</a:t>
            </a:r>
          </a:p>
          <a:p>
            <a:endParaRPr lang="en-US" dirty="0"/>
          </a:p>
          <a:p>
            <a:pPr>
              <a:lnSpc>
                <a:spcPts val="2200"/>
              </a:lnSpc>
            </a:pPr>
            <a:r>
              <a:rPr lang="en-US" sz="1200" dirty="0"/>
              <a:t>Explain: During this project, we will learn about grain, a special type of plant we use for food. Grains are ingredients in many foods. Which of the three foods on the previous slide is a grain food? </a:t>
            </a:r>
          </a:p>
          <a:p>
            <a:pPr>
              <a:lnSpc>
                <a:spcPts val="2200"/>
              </a:lnSpc>
            </a:pPr>
            <a:endParaRPr lang="en-US" sz="1200" dirty="0"/>
          </a:p>
          <a:p>
            <a:pPr>
              <a:lnSpc>
                <a:spcPts val="2200"/>
              </a:lnSpc>
            </a:pPr>
            <a:r>
              <a:rPr lang="en-US" sz="1200" dirty="0"/>
              <a:t>Oatmeal is made from oats, a kind of grain. Farmers plant oat seeds in soil, and once the plants are grown and ready to be harvested, they harvest them with a large machine called a combine harvester (or “combine”).</a:t>
            </a:r>
          </a:p>
          <a:p>
            <a:pPr>
              <a:lnSpc>
                <a:spcPts val="2200"/>
              </a:lnSpc>
            </a:pPr>
            <a:endParaRPr lang="en-US" sz="1200" dirty="0"/>
          </a:p>
          <a:p>
            <a:pPr>
              <a:lnSpc>
                <a:spcPts val="2200"/>
              </a:lnSpc>
            </a:pPr>
            <a:r>
              <a:rPr lang="en-US" sz="1200" dirty="0"/>
              <a:t>Ask students to think of other foods made with oats, such as granola bars.</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145701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Challenge!</a:t>
            </a:r>
          </a:p>
          <a:p>
            <a:endParaRPr lang="en-US" dirty="0"/>
          </a:p>
          <a:p>
            <a:pPr>
              <a:lnSpc>
                <a:spcPct val="100000"/>
              </a:lnSpc>
              <a:spcBef>
                <a:spcPts val="0"/>
              </a:spcBef>
              <a:buClr>
                <a:schemeClr val="dk1"/>
              </a:buClr>
              <a:buSzPts val="1800"/>
            </a:pPr>
            <a:r>
              <a:rPr lang="en-US" dirty="0">
                <a:ea typeface="Calibri"/>
                <a:cs typeface="Calibri"/>
                <a:sym typeface="Calibri"/>
              </a:rPr>
              <a:t>Ontario farmers grow many types of grains. Oats grown in Northern Ontario are best suited to making granola or snack bars. But oats grown in Southern Ontario are better for other uses. Eating food made with locally grown ingredients means our food does not have to travel as far to reach our plates. Ask the students how this helps the environment.</a:t>
            </a:r>
          </a:p>
          <a:p>
            <a:pPr>
              <a:lnSpc>
                <a:spcPct val="100000"/>
              </a:lnSpc>
              <a:spcBef>
                <a:spcPts val="0"/>
              </a:spcBef>
              <a:buClr>
                <a:schemeClr val="dk1"/>
              </a:buClr>
              <a:buSzPts val="1800"/>
            </a:pPr>
            <a:endParaRPr lang="en-US" dirty="0">
              <a:ea typeface="Calibri"/>
              <a:cs typeface="Calibri"/>
              <a:sym typeface="Calibri"/>
            </a:endParaRPr>
          </a:p>
          <a:p>
            <a:pPr>
              <a:lnSpc>
                <a:spcPct val="100000"/>
              </a:lnSpc>
              <a:spcBef>
                <a:spcPts val="0"/>
              </a:spcBef>
              <a:buClr>
                <a:schemeClr val="dk1"/>
              </a:buClr>
              <a:buSzPts val="1800"/>
            </a:pPr>
            <a:r>
              <a:rPr lang="en-US" dirty="0">
                <a:ea typeface="Calibri"/>
                <a:cs typeface="Calibri"/>
                <a:sym typeface="Calibri"/>
              </a:rPr>
              <a:t>Set the scene: Ontario children are bored with their current snack choices. They need an exciting, innovative new option. In this project, they will design a brand-new granola bar to fuel our bodies for learning!</a:t>
            </a:r>
          </a:p>
          <a:p>
            <a:pPr>
              <a:lnSpc>
                <a:spcPct val="100000"/>
              </a:lnSpc>
              <a:spcBef>
                <a:spcPts val="0"/>
              </a:spcBef>
              <a:buClr>
                <a:schemeClr val="dk1"/>
              </a:buClr>
              <a:buSzPts val="1800"/>
            </a:pPr>
            <a:endParaRPr lang="en-US" dirty="0">
              <a:ea typeface="Calibri"/>
              <a:cs typeface="Calibri"/>
              <a:sym typeface="Calibri"/>
            </a:endParaRPr>
          </a:p>
          <a:p>
            <a:pPr>
              <a:lnSpc>
                <a:spcPct val="100000"/>
              </a:lnSpc>
              <a:spcBef>
                <a:spcPts val="0"/>
              </a:spcBef>
              <a:buClr>
                <a:schemeClr val="dk1"/>
              </a:buClr>
              <a:buSzPts val="1800"/>
            </a:pPr>
            <a:r>
              <a:rPr lang="en-US" dirty="0">
                <a:ea typeface="Calibri"/>
                <a:cs typeface="Calibri"/>
                <a:sym typeface="Calibri"/>
              </a:rPr>
              <a:t>Explain: Students will learn how to set up a granola bar business. Perhaps they will grow up to become entrepreneurs with businesses of their own! </a:t>
            </a:r>
          </a:p>
          <a:p>
            <a:pPr>
              <a:lnSpc>
                <a:spcPct val="100000"/>
              </a:lnSpc>
              <a:spcBef>
                <a:spcPts val="0"/>
              </a:spcBef>
              <a:buClr>
                <a:schemeClr val="dk1"/>
              </a:buClr>
              <a:buSzPts val="1800"/>
            </a:pPr>
            <a:endParaRPr lang="en-US" dirty="0">
              <a:ea typeface="Calibri"/>
              <a:cs typeface="Calibri"/>
              <a:sym typeface="Calibri"/>
            </a:endParaRPr>
          </a:p>
          <a:p>
            <a:pPr>
              <a:lnSpc>
                <a:spcPct val="100000"/>
              </a:lnSpc>
              <a:spcBef>
                <a:spcPts val="0"/>
              </a:spcBef>
              <a:buClr>
                <a:schemeClr val="dk1"/>
              </a:buClr>
              <a:buSzPts val="1800"/>
            </a:pPr>
            <a:r>
              <a:rPr lang="en-US" dirty="0">
                <a:ea typeface="Calibri"/>
                <a:cs typeface="Calibri"/>
                <a:sym typeface="Calibri"/>
              </a:rPr>
              <a:t>Step One is to become a plant expert specializing in grain. </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14991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name as many types of grain as they can. Share the full list of grains grown in Ontario in the PowerPoint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each business group a type of grain to become experts in and allot five minutes to research food products that contain their grain.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another five minutes to research the health benefits of eating grains.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each group one minute to summarize their findings for the rest of the class.</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164475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Barley</a:t>
            </a:r>
          </a:p>
          <a:p>
            <a:endParaRPr lang="en-US" sz="1200" kern="1200" dirty="0">
              <a:solidFill>
                <a:schemeClr val="tx1"/>
              </a:solidFill>
              <a:latin typeface="+mn-lt"/>
            </a:endParaRPr>
          </a:p>
          <a:p>
            <a:pPr>
              <a:lnSpc>
                <a:spcPct val="100000"/>
              </a:lnSpc>
            </a:pPr>
            <a:r>
              <a:rPr lang="en-US" sz="1200" dirty="0">
                <a:solidFill>
                  <a:schemeClr val="tx1"/>
                </a:solidFill>
                <a:latin typeface="+mn-lt"/>
              </a:rPr>
              <a:t>Share the PowerPoint presentation slides to learn more about the grains grown in Ontario.</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Corn</a:t>
            </a:r>
          </a:p>
          <a:p>
            <a:endParaRPr lang="en-CA" sz="1200" dirty="0">
              <a:solidFill>
                <a:schemeClr val="tx1"/>
              </a:solidFill>
              <a:latin typeface="+mn-lt"/>
            </a:endParaRPr>
          </a:p>
          <a:p>
            <a:pPr>
              <a:lnSpc>
                <a:spcPct val="100000"/>
              </a:lnSpc>
            </a:pPr>
            <a:r>
              <a:rPr lang="en-US" sz="1200" dirty="0">
                <a:solidFill>
                  <a:schemeClr val="tx1"/>
                </a:solidFill>
                <a:latin typeface="+mn-lt"/>
              </a:rPr>
              <a:t>Share the PowerPoint presentation slides to learn more about the grains grown in Ontario.</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4223323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G3S01</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a:t>Stage 1 - Becoming </a:t>
            </a:r>
            <a:r>
              <a:rPr lang="en-US" dirty="0"/>
              <a:t>a Plant Expert</a:t>
            </a:r>
            <a:endParaRPr lang="en-CA" dirty="0"/>
          </a:p>
        </p:txBody>
      </p:sp>
      <p:sp>
        <p:nvSpPr>
          <p:cNvPr id="3" name="Content Placeholder 2">
            <a:extLst>
              <a:ext uri="{FF2B5EF4-FFF2-40B4-BE49-F238E27FC236}">
                <a16:creationId xmlns:a16="http://schemas.microsoft.com/office/drawing/2014/main" id="{AD5704C9-AE40-4AC0-89E7-C34E7E6A0444}"/>
              </a:ext>
            </a:extLst>
          </p:cNvPr>
          <p:cNvSpPr>
            <a:spLocks noGrp="1"/>
          </p:cNvSpPr>
          <p:nvPr>
            <p:ph idx="11"/>
          </p:nvPr>
        </p:nvSpPr>
        <p:spPr>
          <a:xfrm>
            <a:off x="685801" y="5953085"/>
            <a:ext cx="8175170" cy="627080"/>
          </a:xfrm>
        </p:spPr>
        <p:txBody>
          <a:bodyPr>
            <a:noAutofit/>
          </a:bodyPr>
          <a:lstStyle/>
          <a:p>
            <a:pPr algn="l"/>
            <a:endParaRPr lang="en-CA" sz="1100" b="0" i="0" u="none" strike="noStrike" baseline="0" dirty="0">
              <a:solidFill>
                <a:srgbClr val="000000"/>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050" dirty="0"/>
          </a:p>
          <a:p>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6" y="571350"/>
            <a:ext cx="4738374"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Oats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89741" y="1632926"/>
            <a:ext cx="4818527" cy="4649625"/>
          </a:xfrm>
        </p:spPr>
        <p:txBody>
          <a:bodyPr vert="horz" lIns="91440" tIns="45720" rIns="91440" bIns="45720" rtlCol="0">
            <a:noAutofit/>
          </a:bodyPr>
          <a:lstStyle/>
          <a:p>
            <a:pPr>
              <a:lnSpc>
                <a:spcPct val="125000"/>
              </a:lnSpc>
              <a:spcBef>
                <a:spcPts val="2400"/>
              </a:spcBef>
            </a:pPr>
            <a:r>
              <a:rPr lang="en-US" sz="2000" dirty="0"/>
              <a:t>Farmers plant oat seeds in soil to grow into plants. When plants are fully grown and ready for harvest, the farmer harvests them with a  big machine called a combine harvester or combine for short. </a:t>
            </a:r>
          </a:p>
          <a:p>
            <a:pPr>
              <a:lnSpc>
                <a:spcPct val="125000"/>
              </a:lnSpc>
              <a:spcBef>
                <a:spcPts val="2400"/>
              </a:spcBef>
            </a:pPr>
            <a:r>
              <a:rPr lang="en-US" sz="2000" dirty="0"/>
              <a:t>Oats are processed and made into food products such as oatmeal, pancakes, and granola bars. Oat plants feed farm animals and stems are used for bedding on farms. </a:t>
            </a:r>
          </a:p>
        </p:txBody>
      </p:sp>
    </p:spTree>
    <p:extLst>
      <p:ext uri="{BB962C8B-B14F-4D97-AF65-F5344CB8AC3E}">
        <p14:creationId xmlns:p14="http://schemas.microsoft.com/office/powerpoint/2010/main" val="150623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250316" y="571350"/>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Soybeans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41072" cy="4523718"/>
          </a:xfrm>
        </p:spPr>
        <p:txBody>
          <a:bodyPr vert="horz" lIns="91440" tIns="45720" rIns="91440" bIns="45720" rtlCol="0">
            <a:normAutofit/>
          </a:bodyPr>
          <a:lstStyle/>
          <a:p>
            <a:pPr>
              <a:lnSpc>
                <a:spcPct val="125000"/>
              </a:lnSpc>
              <a:spcBef>
                <a:spcPts val="2400"/>
              </a:spcBef>
            </a:pPr>
            <a:r>
              <a:rPr lang="en-US" sz="2000" dirty="0"/>
              <a:t>Farmers plant soybean seeds in the soil. The seeds are the beans found in the pod. When they change from green to brown, they are fully grown plants. Then the farmer harvests the soybeans with a combine harvester. </a:t>
            </a:r>
          </a:p>
          <a:p>
            <a:pPr>
              <a:lnSpc>
                <a:spcPct val="125000"/>
              </a:lnSpc>
              <a:spcBef>
                <a:spcPts val="2400"/>
              </a:spcBef>
            </a:pPr>
            <a:r>
              <a:rPr lang="en-US" sz="2000" dirty="0"/>
              <a:t>We make lots of different things from soybeans, like tofu, soy drinks, mayonnaise, crayons, and even candies!</a:t>
            </a:r>
          </a:p>
        </p:txBody>
      </p:sp>
    </p:spTree>
    <p:extLst>
      <p:ext uri="{BB962C8B-B14F-4D97-AF65-F5344CB8AC3E}">
        <p14:creationId xmlns:p14="http://schemas.microsoft.com/office/powerpoint/2010/main" val="351645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Wheat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Farmers plant wheat seeds in the soil and then look after the plants for almost a whole year before the wheat can be harvested. </a:t>
            </a:r>
          </a:p>
          <a:p>
            <a:pPr>
              <a:lnSpc>
                <a:spcPct val="125000"/>
              </a:lnSpc>
              <a:spcBef>
                <a:spcPts val="2400"/>
              </a:spcBef>
            </a:pPr>
            <a:r>
              <a:rPr lang="en-US" sz="2000" dirty="0"/>
              <a:t>At harvest time, wheat grains are sent away to a mill to be ground into flour. The flour can be used to make lots of foods such as bread, pasta, and cookies. Parts of the wheat plant are used as straw for animal bedding.</a:t>
            </a:r>
          </a:p>
        </p:txBody>
      </p:sp>
    </p:spTree>
    <p:extLst>
      <p:ext uri="{BB962C8B-B14F-4D97-AF65-F5344CB8AC3E}">
        <p14:creationId xmlns:p14="http://schemas.microsoft.com/office/powerpoint/2010/main" val="174069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1074" y="1349375"/>
            <a:ext cx="6181725" cy="4018994"/>
          </a:xfrm>
        </p:spPr>
        <p:txBody>
          <a:bodyPr>
            <a:normAutofit/>
          </a:bodyPr>
          <a:lstStyle/>
          <a:p>
            <a:pPr>
              <a:lnSpc>
                <a:spcPct val="150000"/>
              </a:lnSpc>
              <a:spcBef>
                <a:spcPts val="2400"/>
              </a:spcBef>
            </a:pPr>
            <a:r>
              <a:rPr lang="en-US" sz="2400" dirty="0"/>
              <a:t>We need to become plant experts to have a successful business making granola bars! We must know how to grow, nurture, and harvest the plant ingredients we need. </a:t>
            </a:r>
          </a:p>
          <a:p>
            <a:pPr>
              <a:lnSpc>
                <a:spcPct val="150000"/>
              </a:lnSpc>
              <a:spcBef>
                <a:spcPts val="2400"/>
              </a:spcBef>
            </a:pPr>
            <a:r>
              <a:rPr lang="en-US" sz="2400" dirty="0"/>
              <a:t>Let’s find out what we already know about the parts of a plant!</a:t>
            </a:r>
            <a:endParaRPr lang="en-CA" sz="2400" dirty="0"/>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1075" y="566002"/>
            <a:ext cx="5938396" cy="783373"/>
          </a:xfrm>
        </p:spPr>
        <p:txBody>
          <a:bodyPr/>
          <a:lstStyle/>
          <a:p>
            <a:r>
              <a:rPr lang="en-US" dirty="0"/>
              <a:t>Vertical Relay</a:t>
            </a:r>
            <a:endParaRPr lang="en-CA" dirty="0"/>
          </a:p>
        </p:txBody>
      </p:sp>
      <p:pic>
        <p:nvPicPr>
          <p:cNvPr id="10" name="Picture 9" descr="A picture containing plant, leaf&#10;&#10;Description automatically generated">
            <a:extLst>
              <a:ext uri="{FF2B5EF4-FFF2-40B4-BE49-F238E27FC236}">
                <a16:creationId xmlns:a16="http://schemas.microsoft.com/office/drawing/2014/main" id="{C2FD50CE-60FE-411D-82E3-D351C7835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4816" y="1758950"/>
            <a:ext cx="2106613" cy="4681362"/>
          </a:xfrm>
          <a:prstGeom prst="rect">
            <a:avLst/>
          </a:prstGeom>
        </p:spPr>
      </p:pic>
    </p:spTree>
    <p:extLst>
      <p:ext uri="{BB962C8B-B14F-4D97-AF65-F5344CB8AC3E}">
        <p14:creationId xmlns:p14="http://schemas.microsoft.com/office/powerpoint/2010/main" val="228116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1076" y="1349375"/>
            <a:ext cx="2259782" cy="4018994"/>
          </a:xfrm>
        </p:spPr>
        <p:txBody>
          <a:bodyPr>
            <a:normAutofit/>
          </a:bodyPr>
          <a:lstStyle/>
          <a:p>
            <a:pPr>
              <a:lnSpc>
                <a:spcPct val="150000"/>
              </a:lnSpc>
              <a:spcBef>
                <a:spcPts val="2400"/>
              </a:spcBef>
            </a:pPr>
            <a:r>
              <a:rPr lang="en-US" sz="2400" dirty="0"/>
              <a:t>How many parts did you label correctly?</a:t>
            </a:r>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1075" y="566002"/>
            <a:ext cx="5947921" cy="783373"/>
          </a:xfrm>
        </p:spPr>
        <p:txBody>
          <a:bodyPr/>
          <a:lstStyle/>
          <a:p>
            <a:r>
              <a:rPr lang="en-US" dirty="0"/>
              <a:t>Parts of a Plant</a:t>
            </a:r>
            <a:endParaRPr lang="en-CA" dirty="0"/>
          </a:p>
        </p:txBody>
      </p:sp>
      <p:grpSp>
        <p:nvGrpSpPr>
          <p:cNvPr id="30" name="Group 29">
            <a:extLst>
              <a:ext uri="{FF2B5EF4-FFF2-40B4-BE49-F238E27FC236}">
                <a16:creationId xmlns:a16="http://schemas.microsoft.com/office/drawing/2014/main" id="{2874FB6E-EC2B-492A-A697-F7FE4C192984}"/>
              </a:ext>
            </a:extLst>
          </p:cNvPr>
          <p:cNvGrpSpPr/>
          <p:nvPr/>
        </p:nvGrpSpPr>
        <p:grpSpPr>
          <a:xfrm>
            <a:off x="3541974" y="-200025"/>
            <a:ext cx="4688139" cy="6858000"/>
            <a:chOff x="3541974" y="-200025"/>
            <a:chExt cx="4688139" cy="6858000"/>
          </a:xfrm>
        </p:grpSpPr>
        <p:pic>
          <p:nvPicPr>
            <p:cNvPr id="11" name="Picture 10" descr="A picture containing plant, leaf&#10;&#10;Description automatically generated">
              <a:extLst>
                <a:ext uri="{FF2B5EF4-FFF2-40B4-BE49-F238E27FC236}">
                  <a16:creationId xmlns:a16="http://schemas.microsoft.com/office/drawing/2014/main" id="{ECD04D25-94B3-4A98-BC1D-6E31159E0F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2875" y="-200025"/>
              <a:ext cx="3086100" cy="6858000"/>
            </a:xfrm>
            <a:prstGeom prst="rect">
              <a:avLst/>
            </a:prstGeom>
          </p:spPr>
        </p:pic>
        <p:sp>
          <p:nvSpPr>
            <p:cNvPr id="8" name="Content Placeholder 1">
              <a:extLst>
                <a:ext uri="{FF2B5EF4-FFF2-40B4-BE49-F238E27FC236}">
                  <a16:creationId xmlns:a16="http://schemas.microsoft.com/office/drawing/2014/main" id="{33CEC7C2-68E8-4106-8411-FD7DF99CE4E3}"/>
                </a:ext>
              </a:extLst>
            </p:cNvPr>
            <p:cNvSpPr txBox="1">
              <a:spLocks/>
            </p:cNvSpPr>
            <p:nvPr/>
          </p:nvSpPr>
          <p:spPr>
            <a:xfrm>
              <a:off x="3541974" y="1568450"/>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Bud</a:t>
              </a:r>
            </a:p>
          </p:txBody>
        </p:sp>
        <p:sp>
          <p:nvSpPr>
            <p:cNvPr id="9" name="Content Placeholder 1">
              <a:extLst>
                <a:ext uri="{FF2B5EF4-FFF2-40B4-BE49-F238E27FC236}">
                  <a16:creationId xmlns:a16="http://schemas.microsoft.com/office/drawing/2014/main" id="{FA48A60F-1EE2-4218-B8B7-C5BAC2E34F54}"/>
                </a:ext>
              </a:extLst>
            </p:cNvPr>
            <p:cNvSpPr txBox="1">
              <a:spLocks/>
            </p:cNvSpPr>
            <p:nvPr/>
          </p:nvSpPr>
          <p:spPr>
            <a:xfrm>
              <a:off x="7122910" y="1923207"/>
              <a:ext cx="110720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Flower</a:t>
              </a:r>
            </a:p>
          </p:txBody>
        </p:sp>
        <p:sp>
          <p:nvSpPr>
            <p:cNvPr id="12" name="Content Placeholder 1">
              <a:extLst>
                <a:ext uri="{FF2B5EF4-FFF2-40B4-BE49-F238E27FC236}">
                  <a16:creationId xmlns:a16="http://schemas.microsoft.com/office/drawing/2014/main" id="{A2C5AE3C-131B-4C47-8487-5B3A3E34C8D5}"/>
                </a:ext>
              </a:extLst>
            </p:cNvPr>
            <p:cNvSpPr txBox="1">
              <a:spLocks/>
            </p:cNvSpPr>
            <p:nvPr/>
          </p:nvSpPr>
          <p:spPr>
            <a:xfrm>
              <a:off x="6882009" y="2842363"/>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Leaf</a:t>
              </a:r>
            </a:p>
          </p:txBody>
        </p:sp>
        <p:sp>
          <p:nvSpPr>
            <p:cNvPr id="13" name="Content Placeholder 1">
              <a:extLst>
                <a:ext uri="{FF2B5EF4-FFF2-40B4-BE49-F238E27FC236}">
                  <a16:creationId xmlns:a16="http://schemas.microsoft.com/office/drawing/2014/main" id="{0FE8BEE3-4601-4DC5-A3BE-8868C9A6A7FB}"/>
                </a:ext>
              </a:extLst>
            </p:cNvPr>
            <p:cNvSpPr txBox="1">
              <a:spLocks/>
            </p:cNvSpPr>
            <p:nvPr/>
          </p:nvSpPr>
          <p:spPr>
            <a:xfrm>
              <a:off x="6110483" y="5083315"/>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Root</a:t>
              </a:r>
            </a:p>
          </p:txBody>
        </p:sp>
        <p:sp>
          <p:nvSpPr>
            <p:cNvPr id="14" name="Content Placeholder 1">
              <a:extLst>
                <a:ext uri="{FF2B5EF4-FFF2-40B4-BE49-F238E27FC236}">
                  <a16:creationId xmlns:a16="http://schemas.microsoft.com/office/drawing/2014/main" id="{777E899A-2EC4-495F-B620-22FE55AEDC08}"/>
                </a:ext>
              </a:extLst>
            </p:cNvPr>
            <p:cNvSpPr txBox="1">
              <a:spLocks/>
            </p:cNvSpPr>
            <p:nvPr/>
          </p:nvSpPr>
          <p:spPr>
            <a:xfrm>
              <a:off x="4150936" y="3977343"/>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Stem</a:t>
              </a:r>
            </a:p>
          </p:txBody>
        </p:sp>
        <p:sp>
          <p:nvSpPr>
            <p:cNvPr id="15" name="Content Placeholder 1">
              <a:extLst>
                <a:ext uri="{FF2B5EF4-FFF2-40B4-BE49-F238E27FC236}">
                  <a16:creationId xmlns:a16="http://schemas.microsoft.com/office/drawing/2014/main" id="{BE0A4C1C-CA64-4C66-AEAA-3FB3EF59E4C9}"/>
                </a:ext>
              </a:extLst>
            </p:cNvPr>
            <p:cNvSpPr txBox="1">
              <a:spLocks/>
            </p:cNvSpPr>
            <p:nvPr/>
          </p:nvSpPr>
          <p:spPr>
            <a:xfrm>
              <a:off x="4220852" y="4666973"/>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Seed</a:t>
              </a:r>
            </a:p>
          </p:txBody>
        </p:sp>
        <p:cxnSp>
          <p:nvCxnSpPr>
            <p:cNvPr id="17" name="Straight Arrow Connector 16">
              <a:extLst>
                <a:ext uri="{FF2B5EF4-FFF2-40B4-BE49-F238E27FC236}">
                  <a16:creationId xmlns:a16="http://schemas.microsoft.com/office/drawing/2014/main" id="{E22C756B-81B5-44E9-9631-6F4F96B3546F}"/>
                </a:ext>
              </a:extLst>
            </p:cNvPr>
            <p:cNvCxnSpPr/>
            <p:nvPr/>
          </p:nvCxnSpPr>
          <p:spPr>
            <a:xfrm flipH="1">
              <a:off x="6591300" y="3039352"/>
              <a:ext cx="30912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4D2A0DCD-AA76-40C7-AEAD-3DDFF525A158}"/>
                </a:ext>
              </a:extLst>
            </p:cNvPr>
            <p:cNvCxnSpPr>
              <a:cxnSpLocks/>
              <a:stCxn id="9" idx="1"/>
            </p:cNvCxnSpPr>
            <p:nvPr/>
          </p:nvCxnSpPr>
          <p:spPr>
            <a:xfrm flipH="1">
              <a:off x="5500491" y="2120196"/>
              <a:ext cx="162241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CA1A135A-1BCC-4B3F-ADF7-1D0B793C147B}"/>
                </a:ext>
              </a:extLst>
            </p:cNvPr>
            <p:cNvCxnSpPr>
              <a:cxnSpLocks/>
            </p:cNvCxnSpPr>
            <p:nvPr/>
          </p:nvCxnSpPr>
          <p:spPr>
            <a:xfrm flipH="1">
              <a:off x="5581650" y="5280304"/>
              <a:ext cx="5472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F12B6026-509F-4964-9EBB-376CF9B10F71}"/>
                </a:ext>
              </a:extLst>
            </p:cNvPr>
            <p:cNvCxnSpPr>
              <a:cxnSpLocks/>
            </p:cNvCxnSpPr>
            <p:nvPr/>
          </p:nvCxnSpPr>
          <p:spPr>
            <a:xfrm>
              <a:off x="4946518" y="4174332"/>
              <a:ext cx="54940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05DD43-8F4E-462F-8222-78DA77466F29}"/>
                </a:ext>
              </a:extLst>
            </p:cNvPr>
            <p:cNvCxnSpPr/>
            <p:nvPr/>
          </p:nvCxnSpPr>
          <p:spPr>
            <a:xfrm>
              <a:off x="5008430" y="4863962"/>
              <a:ext cx="304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C849D2-6AA5-48D7-8E59-979CE94040F0}"/>
                </a:ext>
              </a:extLst>
            </p:cNvPr>
            <p:cNvCxnSpPr>
              <a:cxnSpLocks/>
            </p:cNvCxnSpPr>
            <p:nvPr/>
          </p:nvCxnSpPr>
          <p:spPr>
            <a:xfrm>
              <a:off x="4220852" y="1765439"/>
              <a:ext cx="16344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5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Plant Research</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525241" cy="4620827"/>
          </a:xfrm>
        </p:spPr>
        <p:txBody>
          <a:bodyPr>
            <a:normAutofit lnSpcReduction="10000"/>
          </a:bodyPr>
          <a:lstStyle/>
          <a:p>
            <a:pPr>
              <a:lnSpc>
                <a:spcPct val="135000"/>
              </a:lnSpc>
              <a:spcBef>
                <a:spcPts val="2400"/>
              </a:spcBef>
            </a:pPr>
            <a:r>
              <a:rPr lang="en-US" dirty="0"/>
              <a:t>We are going to find out more plant facts and learn about jobs that each part of a plant does!</a:t>
            </a:r>
          </a:p>
          <a:p>
            <a:pPr>
              <a:lnSpc>
                <a:spcPct val="135000"/>
              </a:lnSpc>
              <a:spcBef>
                <a:spcPts val="2400"/>
              </a:spcBef>
            </a:pPr>
            <a:r>
              <a:rPr lang="en-US" dirty="0"/>
              <a:t>Work in your business groups to research one part of a plant, its functions and uses.</a:t>
            </a:r>
          </a:p>
          <a:p>
            <a:pPr>
              <a:lnSpc>
                <a:spcPct val="135000"/>
              </a:lnSpc>
              <a:spcBef>
                <a:spcPts val="2400"/>
              </a:spcBef>
            </a:pPr>
            <a:r>
              <a:rPr lang="en-US" dirty="0"/>
              <a:t>You will need to work as a team to ensure that facts are not repeated. </a:t>
            </a:r>
          </a:p>
          <a:p>
            <a:pPr>
              <a:lnSpc>
                <a:spcPct val="135000"/>
              </a:lnSpc>
              <a:spcBef>
                <a:spcPts val="2400"/>
              </a:spcBef>
            </a:pPr>
            <a:r>
              <a:rPr lang="en-US" dirty="0"/>
              <a:t>This is a challenge to collect as much good quality information as you can!</a:t>
            </a:r>
          </a:p>
          <a:p>
            <a:pPr>
              <a:lnSpc>
                <a:spcPct val="135000"/>
              </a:lnSpc>
              <a:spcBef>
                <a:spcPts val="2400"/>
              </a:spcBef>
            </a:pPr>
            <a:endParaRPr lang="en-CA" dirty="0"/>
          </a:p>
        </p:txBody>
      </p:sp>
    </p:spTree>
    <p:extLst>
      <p:ext uri="{BB962C8B-B14F-4D97-AF65-F5344CB8AC3E}">
        <p14:creationId xmlns:p14="http://schemas.microsoft.com/office/powerpoint/2010/main" val="72542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raising their hands&#10;&#10;Description automatically generated with medium confidence">
            <a:extLst>
              <a:ext uri="{FF2B5EF4-FFF2-40B4-BE49-F238E27FC236}">
                <a16:creationId xmlns:a16="http://schemas.microsoft.com/office/drawing/2014/main" id="{73F5DF9A-F565-4247-A0D0-473F595D92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Two people talking to a group of children&#10;&#10;Description automatically generated with medium confidence">
            <a:extLst>
              <a:ext uri="{FF2B5EF4-FFF2-40B4-BE49-F238E27FC236}">
                <a16:creationId xmlns:a16="http://schemas.microsoft.com/office/drawing/2014/main" id="{3F760623-CC3C-45B4-BEF9-0F156B9A10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Rounded Corners 20">
            <a:extLst>
              <a:ext uri="{FF2B5EF4-FFF2-40B4-BE49-F238E27FC236}">
                <a16:creationId xmlns:a16="http://schemas.microsoft.com/office/drawing/2014/main" id="{8A84594C-5DF5-4397-80D6-6282DA0122B4}"/>
              </a:ext>
            </a:extLst>
          </p:cNvPr>
          <p:cNvSpPr/>
          <p:nvPr/>
        </p:nvSpPr>
        <p:spPr>
          <a:xfrm>
            <a:off x="196772" y="552450"/>
            <a:ext cx="3812667" cy="594360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itle 3">
            <a:extLst>
              <a:ext uri="{FF2B5EF4-FFF2-40B4-BE49-F238E27FC236}">
                <a16:creationId xmlns:a16="http://schemas.microsoft.com/office/drawing/2014/main" id="{EA19AAA1-574F-4DCA-95ED-E3416EA49158}"/>
              </a:ext>
            </a:extLst>
          </p:cNvPr>
          <p:cNvSpPr txBox="1">
            <a:spLocks/>
          </p:cNvSpPr>
          <p:nvPr/>
        </p:nvSpPr>
        <p:spPr>
          <a:xfrm>
            <a:off x="440217" y="703464"/>
            <a:ext cx="3624601" cy="1363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Presenting your Research</a:t>
            </a:r>
          </a:p>
        </p:txBody>
      </p:sp>
      <p:cxnSp>
        <p:nvCxnSpPr>
          <p:cNvPr id="24" name="Straight Connector 23">
            <a:extLst>
              <a:ext uri="{FF2B5EF4-FFF2-40B4-BE49-F238E27FC236}">
                <a16:creationId xmlns:a16="http://schemas.microsoft.com/office/drawing/2014/main" id="{A11ADB16-BE21-4E18-9FA4-B75D62F1C3BE}"/>
              </a:ext>
            </a:extLst>
          </p:cNvPr>
          <p:cNvCxnSpPr/>
          <p:nvPr/>
        </p:nvCxnSpPr>
        <p:spPr>
          <a:xfrm>
            <a:off x="569711" y="1931754"/>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FF4858-263B-4973-A105-F2B5E9FD7CC7}"/>
              </a:ext>
            </a:extLst>
          </p:cNvPr>
          <p:cNvSpPr>
            <a:spLocks noGrp="1"/>
          </p:cNvSpPr>
          <p:nvPr>
            <p:ph idx="1"/>
          </p:nvPr>
        </p:nvSpPr>
        <p:spPr>
          <a:xfrm>
            <a:off x="359372" y="2066544"/>
            <a:ext cx="3624602" cy="3664351"/>
          </a:xfrm>
        </p:spPr>
        <p:txBody>
          <a:bodyPr>
            <a:normAutofit/>
          </a:bodyPr>
          <a:lstStyle/>
          <a:p>
            <a:pPr marL="0" indent="0">
              <a:lnSpc>
                <a:spcPct val="125000"/>
              </a:lnSpc>
              <a:spcBef>
                <a:spcPts val="2400"/>
              </a:spcBef>
              <a:buNone/>
            </a:pPr>
            <a:r>
              <a:rPr lang="en-US" dirty="0"/>
              <a:t>Your team will now have two minutes to summarize and present all your findings for the rest    of the class.</a:t>
            </a:r>
            <a:endParaRPr lang="en-CA" dirty="0"/>
          </a:p>
        </p:txBody>
      </p:sp>
    </p:spTree>
    <p:extLst>
      <p:ext uri="{BB962C8B-B14F-4D97-AF65-F5344CB8AC3E}">
        <p14:creationId xmlns:p14="http://schemas.microsoft.com/office/powerpoint/2010/main" val="70618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2352" y="1349374"/>
            <a:ext cx="5342247" cy="4689476"/>
          </a:xfrm>
        </p:spPr>
        <p:txBody>
          <a:bodyPr>
            <a:normAutofit fontScale="92500" lnSpcReduction="10000"/>
          </a:bodyPr>
          <a:lstStyle/>
          <a:p>
            <a:pPr marL="0" lvl="1" indent="0">
              <a:lnSpc>
                <a:spcPct val="135000"/>
              </a:lnSpc>
              <a:spcBef>
                <a:spcPts val="2400"/>
              </a:spcBef>
              <a:buNone/>
            </a:pPr>
            <a:r>
              <a:rPr lang="en-US" sz="2600" dirty="0"/>
              <a:t>They act as an anchor to hold the plant in the soil.</a:t>
            </a:r>
          </a:p>
          <a:p>
            <a:pPr marL="0" lvl="1" indent="0">
              <a:lnSpc>
                <a:spcPct val="135000"/>
              </a:lnSpc>
              <a:spcBef>
                <a:spcPts val="2400"/>
              </a:spcBef>
              <a:buNone/>
            </a:pPr>
            <a:r>
              <a:rPr lang="en-US" sz="2600" dirty="0"/>
              <a:t>They take up water and dissolved minerals from the soil.</a:t>
            </a:r>
          </a:p>
          <a:p>
            <a:pPr marL="0" indent="0">
              <a:lnSpc>
                <a:spcPct val="135000"/>
              </a:lnSpc>
              <a:spcBef>
                <a:spcPts val="2400"/>
              </a:spcBef>
              <a:buNone/>
            </a:pPr>
            <a:endParaRPr lang="en-US" sz="2600" dirty="0">
              <a:solidFill>
                <a:srgbClr val="0070C0"/>
              </a:solidFill>
            </a:endParaRPr>
          </a:p>
          <a:p>
            <a:pPr marL="0" indent="0">
              <a:lnSpc>
                <a:spcPct val="135000"/>
              </a:lnSpc>
              <a:spcBef>
                <a:spcPts val="2400"/>
              </a:spcBef>
              <a:buNone/>
            </a:pPr>
            <a:r>
              <a:rPr lang="en-US" sz="2600" b="1" dirty="0">
                <a:solidFill>
                  <a:schemeClr val="accent2"/>
                </a:solidFill>
              </a:rPr>
              <a:t>Can you think of any examples of plant roots that we eat?</a:t>
            </a:r>
          </a:p>
          <a:p>
            <a:endParaRPr lang="en-CA" dirty="0"/>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2352" y="566002"/>
            <a:ext cx="6108569" cy="783372"/>
          </a:xfrm>
        </p:spPr>
        <p:txBody>
          <a:bodyPr/>
          <a:lstStyle/>
          <a:p>
            <a:r>
              <a:rPr lang="en-US" dirty="0"/>
              <a:t>Roots</a:t>
            </a:r>
            <a:endParaRPr lang="en-CA" dirty="0"/>
          </a:p>
        </p:txBody>
      </p:sp>
      <p:pic>
        <p:nvPicPr>
          <p:cNvPr id="23" name="Picture 22" descr="A picture containing plant, leaf&#10;&#10;Description automatically generated">
            <a:extLst>
              <a:ext uri="{FF2B5EF4-FFF2-40B4-BE49-F238E27FC236}">
                <a16:creationId xmlns:a16="http://schemas.microsoft.com/office/drawing/2014/main" id="{2F8CEC49-B89C-46F5-B78D-71C634DE22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
        <p:nvSpPr>
          <p:cNvPr id="24" name="Content Placeholder 1">
            <a:extLst>
              <a:ext uri="{FF2B5EF4-FFF2-40B4-BE49-F238E27FC236}">
                <a16:creationId xmlns:a16="http://schemas.microsoft.com/office/drawing/2014/main" id="{25058268-0735-44EF-B446-88D25E82FD48}"/>
              </a:ext>
            </a:extLst>
          </p:cNvPr>
          <p:cNvSpPr txBox="1">
            <a:spLocks/>
          </p:cNvSpPr>
          <p:nvPr/>
        </p:nvSpPr>
        <p:spPr>
          <a:xfrm>
            <a:off x="7471921" y="5305528"/>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Root</a:t>
            </a:r>
          </a:p>
        </p:txBody>
      </p:sp>
      <p:cxnSp>
        <p:nvCxnSpPr>
          <p:cNvPr id="26" name="Straight Arrow Connector 25">
            <a:extLst>
              <a:ext uri="{FF2B5EF4-FFF2-40B4-BE49-F238E27FC236}">
                <a16:creationId xmlns:a16="http://schemas.microsoft.com/office/drawing/2014/main" id="{4773750F-6029-450D-A3BE-29858BB60529}"/>
              </a:ext>
            </a:extLst>
          </p:cNvPr>
          <p:cNvCxnSpPr/>
          <p:nvPr/>
        </p:nvCxnSpPr>
        <p:spPr>
          <a:xfrm flipH="1">
            <a:off x="7219950" y="5502517"/>
            <a:ext cx="30912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113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01326" y="1349374"/>
            <a:ext cx="5800414" cy="4708525"/>
          </a:xfrm>
        </p:spPr>
        <p:txBody>
          <a:bodyPr>
            <a:noAutofit/>
          </a:bodyPr>
          <a:lstStyle/>
          <a:p>
            <a:pPr marL="0" indent="0">
              <a:lnSpc>
                <a:spcPct val="125000"/>
              </a:lnSpc>
              <a:spcBef>
                <a:spcPts val="2400"/>
              </a:spcBef>
              <a:buNone/>
            </a:pPr>
            <a:r>
              <a:rPr lang="en-US" sz="2400" dirty="0"/>
              <a:t>Plants need leaves to make their    own food.</a:t>
            </a:r>
          </a:p>
          <a:p>
            <a:pPr marL="0" indent="0">
              <a:lnSpc>
                <a:spcPct val="125000"/>
              </a:lnSpc>
              <a:spcBef>
                <a:spcPts val="2400"/>
              </a:spcBef>
              <a:buNone/>
            </a:pPr>
            <a:r>
              <a:rPr lang="en-US" sz="2400" dirty="0"/>
              <a:t>Leaves trap energy from the sun to  produce sugars. The plant breaks down these sugars to give it energy. This process is called photosynthesis.</a:t>
            </a:r>
          </a:p>
          <a:p>
            <a:pPr marL="0" indent="0">
              <a:lnSpc>
                <a:spcPct val="125000"/>
              </a:lnSpc>
              <a:spcBef>
                <a:spcPts val="2400"/>
              </a:spcBef>
              <a:buNone/>
            </a:pPr>
            <a:r>
              <a:rPr lang="en-US" sz="2400" b="1" dirty="0">
                <a:solidFill>
                  <a:schemeClr val="accent2"/>
                </a:solidFill>
              </a:rPr>
              <a:t>Can you think of any examples of plant leaves that we eat?</a:t>
            </a:r>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2352" y="566002"/>
            <a:ext cx="6108569" cy="783372"/>
          </a:xfrm>
        </p:spPr>
        <p:txBody>
          <a:bodyPr/>
          <a:lstStyle/>
          <a:p>
            <a:r>
              <a:rPr lang="en-US" dirty="0"/>
              <a:t>Leaves</a:t>
            </a:r>
            <a:endParaRPr lang="en-CA" dirty="0"/>
          </a:p>
        </p:txBody>
      </p:sp>
      <p:pic>
        <p:nvPicPr>
          <p:cNvPr id="23" name="Picture 22" descr="A picture containing plant, leaf&#10;&#10;Description automatically generated">
            <a:extLst>
              <a:ext uri="{FF2B5EF4-FFF2-40B4-BE49-F238E27FC236}">
                <a16:creationId xmlns:a16="http://schemas.microsoft.com/office/drawing/2014/main" id="{D98099B5-86D2-4F1D-A83E-AB4A15EFB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
        <p:nvSpPr>
          <p:cNvPr id="26" name="Content Placeholder 1">
            <a:extLst>
              <a:ext uri="{FF2B5EF4-FFF2-40B4-BE49-F238E27FC236}">
                <a16:creationId xmlns:a16="http://schemas.microsoft.com/office/drawing/2014/main" id="{F50EE166-74E6-40E0-A3FC-A962C9DCF9D7}"/>
              </a:ext>
            </a:extLst>
          </p:cNvPr>
          <p:cNvSpPr txBox="1">
            <a:spLocks/>
          </p:cNvSpPr>
          <p:nvPr/>
        </p:nvSpPr>
        <p:spPr>
          <a:xfrm>
            <a:off x="7743186" y="4233013"/>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Leaf</a:t>
            </a:r>
          </a:p>
        </p:txBody>
      </p:sp>
      <p:cxnSp>
        <p:nvCxnSpPr>
          <p:cNvPr id="27" name="Straight Arrow Connector 26">
            <a:extLst>
              <a:ext uri="{FF2B5EF4-FFF2-40B4-BE49-F238E27FC236}">
                <a16:creationId xmlns:a16="http://schemas.microsoft.com/office/drawing/2014/main" id="{B1DABA95-2618-4CA8-AD2B-1EA9211119E8}"/>
              </a:ext>
            </a:extLst>
          </p:cNvPr>
          <p:cNvCxnSpPr/>
          <p:nvPr/>
        </p:nvCxnSpPr>
        <p:spPr>
          <a:xfrm flipH="1">
            <a:off x="7452477" y="4430002"/>
            <a:ext cx="30912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7184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2352" y="566002"/>
            <a:ext cx="6108569" cy="796073"/>
          </a:xfrm>
        </p:spPr>
        <p:txBody>
          <a:bodyPr/>
          <a:lstStyle/>
          <a:p>
            <a:r>
              <a:rPr lang="en-US" dirty="0"/>
              <a:t>Stems</a:t>
            </a:r>
            <a:endParaRPr lang="en-CA" dirty="0"/>
          </a:p>
        </p:txBody>
      </p:sp>
      <p:pic>
        <p:nvPicPr>
          <p:cNvPr id="23" name="Picture 22" descr="A picture containing plant, leaf&#10;&#10;Description automatically generated">
            <a:extLst>
              <a:ext uri="{FF2B5EF4-FFF2-40B4-BE49-F238E27FC236}">
                <a16:creationId xmlns:a16="http://schemas.microsoft.com/office/drawing/2014/main" id="{8F5A5E8A-E058-4801-A8CA-03BCBE351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
        <p:nvSpPr>
          <p:cNvPr id="26" name="Content Placeholder 1">
            <a:extLst>
              <a:ext uri="{FF2B5EF4-FFF2-40B4-BE49-F238E27FC236}">
                <a16:creationId xmlns:a16="http://schemas.microsoft.com/office/drawing/2014/main" id="{8FEF8D76-CC63-4375-8DB1-6D2421CC9103}"/>
              </a:ext>
            </a:extLst>
          </p:cNvPr>
          <p:cNvSpPr txBox="1">
            <a:spLocks/>
          </p:cNvSpPr>
          <p:nvPr/>
        </p:nvSpPr>
        <p:spPr>
          <a:xfrm>
            <a:off x="7595746" y="4328263"/>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Stem</a:t>
            </a:r>
          </a:p>
        </p:txBody>
      </p:sp>
      <p:cxnSp>
        <p:nvCxnSpPr>
          <p:cNvPr id="27" name="Straight Arrow Connector 26">
            <a:extLst>
              <a:ext uri="{FF2B5EF4-FFF2-40B4-BE49-F238E27FC236}">
                <a16:creationId xmlns:a16="http://schemas.microsoft.com/office/drawing/2014/main" id="{69A36422-01C3-4C26-AD9F-71CA656838F2}"/>
              </a:ext>
            </a:extLst>
          </p:cNvPr>
          <p:cNvCxnSpPr>
            <a:cxnSpLocks/>
          </p:cNvCxnSpPr>
          <p:nvPr/>
        </p:nvCxnSpPr>
        <p:spPr>
          <a:xfrm flipH="1">
            <a:off x="7200900" y="4525252"/>
            <a:ext cx="3948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2353" y="1349374"/>
            <a:ext cx="5499470" cy="4689473"/>
          </a:xfrm>
        </p:spPr>
        <p:txBody>
          <a:bodyPr>
            <a:noAutofit/>
          </a:bodyPr>
          <a:lstStyle/>
          <a:p>
            <a:pPr marL="0" indent="0">
              <a:lnSpc>
                <a:spcPct val="125000"/>
              </a:lnSpc>
              <a:buNone/>
            </a:pPr>
            <a:r>
              <a:rPr lang="en-US" sz="2400" dirty="0"/>
              <a:t>They hold leaves and flowers above ground so leaves can get sunlight and flowers can attract insects.</a:t>
            </a:r>
          </a:p>
          <a:p>
            <a:pPr marL="0" indent="0">
              <a:lnSpc>
                <a:spcPct val="125000"/>
              </a:lnSpc>
              <a:spcBef>
                <a:spcPts val="2400"/>
              </a:spcBef>
              <a:buNone/>
            </a:pPr>
            <a:r>
              <a:rPr lang="en-US" sz="2400" dirty="0"/>
              <a:t>They help to transport minerals   and water from the roots to the rest of the plant. They help to carry sugars away from the leaves.</a:t>
            </a:r>
          </a:p>
          <a:p>
            <a:pPr marL="0" indent="0">
              <a:lnSpc>
                <a:spcPct val="125000"/>
              </a:lnSpc>
              <a:spcBef>
                <a:spcPts val="2400"/>
              </a:spcBef>
              <a:buNone/>
            </a:pPr>
            <a:r>
              <a:rPr lang="en-US" sz="2400" b="1" dirty="0">
                <a:solidFill>
                  <a:schemeClr val="accent2"/>
                </a:solidFill>
              </a:rPr>
              <a:t>Can you think of any examples of plant stems we eat?</a:t>
            </a:r>
          </a:p>
        </p:txBody>
      </p:sp>
    </p:spTree>
    <p:extLst>
      <p:ext uri="{BB962C8B-B14F-4D97-AF65-F5344CB8AC3E}">
        <p14:creationId xmlns:p14="http://schemas.microsoft.com/office/powerpoint/2010/main" val="261400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980584"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980584" y="1352549"/>
            <a:ext cx="7418895" cy="4774971"/>
          </a:xfrm>
        </p:spPr>
        <p:txBody>
          <a:bodyPr/>
          <a:lstStyle/>
          <a:p>
            <a:pPr>
              <a:lnSpc>
                <a:spcPct val="125000"/>
              </a:lnSpc>
              <a:spcBef>
                <a:spcPts val="2400"/>
              </a:spcBef>
            </a:pPr>
            <a:r>
              <a:rPr lang="en-US" dirty="0"/>
              <a:t>Discuss where food comes from.</a:t>
            </a:r>
          </a:p>
          <a:p>
            <a:pPr>
              <a:lnSpc>
                <a:spcPct val="125000"/>
              </a:lnSpc>
              <a:spcBef>
                <a:spcPts val="2400"/>
              </a:spcBef>
            </a:pPr>
            <a:r>
              <a:rPr lang="en-US" dirty="0"/>
              <a:t>Explore the many roles of plants in our lives.</a:t>
            </a:r>
          </a:p>
          <a:p>
            <a:pPr>
              <a:lnSpc>
                <a:spcPct val="125000"/>
              </a:lnSpc>
              <a:spcBef>
                <a:spcPts val="2400"/>
              </a:spcBef>
            </a:pPr>
            <a:r>
              <a:rPr lang="en-US" dirty="0"/>
              <a:t>Identify and describe the major parts of plants, including root, stem, flower, stamen, pistil, leaf, seed, and fruit, and each one’s contribution to the plant’s survival.</a:t>
            </a:r>
            <a:endParaRPr lang="en-CA" dirty="0"/>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555374">
            <a:off x="6601752" y="4238428"/>
            <a:ext cx="2148844" cy="2144272"/>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2352" y="566002"/>
            <a:ext cx="6108569" cy="796073"/>
          </a:xfrm>
        </p:spPr>
        <p:txBody>
          <a:bodyPr/>
          <a:lstStyle/>
          <a:p>
            <a:r>
              <a:rPr lang="en-US" dirty="0"/>
              <a:t>Flowers</a:t>
            </a:r>
            <a:endParaRPr lang="en-CA" dirty="0"/>
          </a:p>
        </p:txBody>
      </p:sp>
      <p:pic>
        <p:nvPicPr>
          <p:cNvPr id="23" name="Picture 22" descr="A picture containing plant, leaf&#10;&#10;Description automatically generated">
            <a:extLst>
              <a:ext uri="{FF2B5EF4-FFF2-40B4-BE49-F238E27FC236}">
                <a16:creationId xmlns:a16="http://schemas.microsoft.com/office/drawing/2014/main" id="{22C14F90-E05D-4101-8E22-F12249FED2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
        <p:nvSpPr>
          <p:cNvPr id="26" name="Content Placeholder 1">
            <a:extLst>
              <a:ext uri="{FF2B5EF4-FFF2-40B4-BE49-F238E27FC236}">
                <a16:creationId xmlns:a16="http://schemas.microsoft.com/office/drawing/2014/main" id="{E897AC79-927A-4F87-8821-58F3FD69ACEE}"/>
              </a:ext>
            </a:extLst>
          </p:cNvPr>
          <p:cNvSpPr txBox="1">
            <a:spLocks/>
          </p:cNvSpPr>
          <p:nvPr/>
        </p:nvSpPr>
        <p:spPr>
          <a:xfrm>
            <a:off x="7544541" y="4060686"/>
            <a:ext cx="110720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Flower</a:t>
            </a:r>
          </a:p>
        </p:txBody>
      </p:sp>
      <p:cxnSp>
        <p:nvCxnSpPr>
          <p:cNvPr id="27" name="Straight Arrow Connector 26">
            <a:extLst>
              <a:ext uri="{FF2B5EF4-FFF2-40B4-BE49-F238E27FC236}">
                <a16:creationId xmlns:a16="http://schemas.microsoft.com/office/drawing/2014/main" id="{FCBECAFC-95CD-4B5C-A646-03952BC696C9}"/>
              </a:ext>
            </a:extLst>
          </p:cNvPr>
          <p:cNvCxnSpPr>
            <a:cxnSpLocks/>
          </p:cNvCxnSpPr>
          <p:nvPr/>
        </p:nvCxnSpPr>
        <p:spPr>
          <a:xfrm flipH="1" flipV="1">
            <a:off x="7143750" y="3638550"/>
            <a:ext cx="400791" cy="53340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889752" y="1352549"/>
            <a:ext cx="5500416" cy="4714875"/>
          </a:xfrm>
        </p:spPr>
        <p:txBody>
          <a:bodyPr>
            <a:noAutofit/>
          </a:bodyPr>
          <a:lstStyle/>
          <a:p>
            <a:pPr marL="0" indent="0">
              <a:lnSpc>
                <a:spcPct val="125000"/>
              </a:lnSpc>
              <a:spcBef>
                <a:spcPts val="2400"/>
              </a:spcBef>
              <a:buNone/>
            </a:pPr>
            <a:r>
              <a:rPr lang="en-US" sz="2400" dirty="0"/>
              <a:t>They are often brightly coloured and smell attractive to insects. Insects help to pollinate plants, a very important part of plant reproduction.</a:t>
            </a:r>
          </a:p>
          <a:p>
            <a:pPr marL="0" indent="0">
              <a:lnSpc>
                <a:spcPct val="125000"/>
              </a:lnSpc>
              <a:spcBef>
                <a:spcPts val="2400"/>
              </a:spcBef>
              <a:buNone/>
            </a:pPr>
            <a:r>
              <a:rPr lang="en-US" sz="2400" dirty="0"/>
              <a:t>Flowers make the seeds that will grow into new plants. </a:t>
            </a:r>
          </a:p>
          <a:p>
            <a:pPr marL="0" indent="0">
              <a:lnSpc>
                <a:spcPct val="125000"/>
              </a:lnSpc>
              <a:spcBef>
                <a:spcPts val="2400"/>
              </a:spcBef>
              <a:buNone/>
            </a:pPr>
            <a:r>
              <a:rPr lang="en-US" sz="2400" b="1" dirty="0">
                <a:solidFill>
                  <a:schemeClr val="accent2"/>
                </a:solidFill>
              </a:rPr>
              <a:t>Can you think of any examples of flowers we eat?</a:t>
            </a:r>
            <a:endParaRPr lang="en-CA" sz="2400" b="1" dirty="0">
              <a:solidFill>
                <a:schemeClr val="accent2"/>
              </a:solidFill>
            </a:endParaRPr>
          </a:p>
        </p:txBody>
      </p:sp>
    </p:spTree>
    <p:extLst>
      <p:ext uri="{BB962C8B-B14F-4D97-AF65-F5344CB8AC3E}">
        <p14:creationId xmlns:p14="http://schemas.microsoft.com/office/powerpoint/2010/main" val="409196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981075" y="1381125"/>
            <a:ext cx="5133975" cy="3374481"/>
          </a:xfrm>
        </p:spPr>
        <p:txBody>
          <a:bodyPr>
            <a:noAutofit/>
          </a:bodyPr>
          <a:lstStyle/>
          <a:p>
            <a:pPr>
              <a:lnSpc>
                <a:spcPct val="150000"/>
              </a:lnSpc>
              <a:spcBef>
                <a:spcPts val="2400"/>
              </a:spcBef>
            </a:pPr>
            <a:r>
              <a:rPr lang="en-US" sz="2400" dirty="0"/>
              <a:t>Seeds are tiny packets of new life. Plants need seeds to reproduce or make more of themselves.</a:t>
            </a:r>
          </a:p>
          <a:p>
            <a:pPr>
              <a:lnSpc>
                <a:spcPts val="3000"/>
              </a:lnSpc>
              <a:spcBef>
                <a:spcPts val="2400"/>
              </a:spcBef>
            </a:pPr>
            <a:r>
              <a:rPr lang="en-US" sz="2400" dirty="0"/>
              <a:t>We will learn all about how plants make them later on in the project.</a:t>
            </a:r>
          </a:p>
          <a:p>
            <a:pPr>
              <a:lnSpc>
                <a:spcPts val="3000"/>
              </a:lnSpc>
              <a:spcBef>
                <a:spcPts val="2400"/>
              </a:spcBef>
            </a:pPr>
            <a:r>
              <a:rPr lang="en-US" sz="2400" b="1" dirty="0">
                <a:solidFill>
                  <a:schemeClr val="accent2"/>
                </a:solidFill>
              </a:rPr>
              <a:t>Can you think of any examples of seeds we eat?</a:t>
            </a:r>
            <a:endParaRPr lang="en-CA" sz="2400" b="1" dirty="0">
              <a:solidFill>
                <a:schemeClr val="accent2"/>
              </a:solidFill>
            </a:endParaRPr>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981075" y="559634"/>
            <a:ext cx="5928871" cy="802441"/>
          </a:xfrm>
        </p:spPr>
        <p:txBody>
          <a:bodyPr/>
          <a:lstStyle/>
          <a:p>
            <a:r>
              <a:rPr lang="en-US" dirty="0"/>
              <a:t>Seeds</a:t>
            </a:r>
            <a:endParaRPr lang="en-CA" dirty="0"/>
          </a:p>
        </p:txBody>
      </p:sp>
      <p:pic>
        <p:nvPicPr>
          <p:cNvPr id="23" name="Picture 22" descr="A picture containing plant, leaf&#10;&#10;Description automatically generated">
            <a:extLst>
              <a:ext uri="{FF2B5EF4-FFF2-40B4-BE49-F238E27FC236}">
                <a16:creationId xmlns:a16="http://schemas.microsoft.com/office/drawing/2014/main" id="{E39D52CD-89DF-4600-A77F-1D2013132E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
        <p:nvSpPr>
          <p:cNvPr id="26" name="Content Placeholder 1">
            <a:extLst>
              <a:ext uri="{FF2B5EF4-FFF2-40B4-BE49-F238E27FC236}">
                <a16:creationId xmlns:a16="http://schemas.microsoft.com/office/drawing/2014/main" id="{F08DD656-8C46-4E10-A439-EBD656F0FDB9}"/>
              </a:ext>
            </a:extLst>
          </p:cNvPr>
          <p:cNvSpPr txBox="1">
            <a:spLocks/>
          </p:cNvSpPr>
          <p:nvPr/>
        </p:nvSpPr>
        <p:spPr>
          <a:xfrm>
            <a:off x="7434580" y="5021048"/>
            <a:ext cx="1217923" cy="393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Seeds</a:t>
            </a:r>
          </a:p>
        </p:txBody>
      </p:sp>
      <p:cxnSp>
        <p:nvCxnSpPr>
          <p:cNvPr id="27" name="Straight Arrow Connector 26">
            <a:extLst>
              <a:ext uri="{FF2B5EF4-FFF2-40B4-BE49-F238E27FC236}">
                <a16:creationId xmlns:a16="http://schemas.microsoft.com/office/drawing/2014/main" id="{BA063DBE-0F65-4202-B682-36D7D2DB8F04}"/>
              </a:ext>
            </a:extLst>
          </p:cNvPr>
          <p:cNvCxnSpPr>
            <a:cxnSpLocks/>
          </p:cNvCxnSpPr>
          <p:nvPr/>
        </p:nvCxnSpPr>
        <p:spPr>
          <a:xfrm flipH="1">
            <a:off x="7014210" y="5208512"/>
            <a:ext cx="40957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7610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97035-C926-4F87-80B4-C2D853ED7775}"/>
              </a:ext>
            </a:extLst>
          </p:cNvPr>
          <p:cNvSpPr>
            <a:spLocks noGrp="1"/>
          </p:cNvSpPr>
          <p:nvPr>
            <p:ph idx="4294967295"/>
          </p:nvPr>
        </p:nvSpPr>
        <p:spPr>
          <a:xfrm>
            <a:off x="981075" y="1352550"/>
            <a:ext cx="4619625" cy="4482544"/>
          </a:xfrm>
        </p:spPr>
        <p:txBody>
          <a:bodyPr>
            <a:normAutofit/>
          </a:bodyPr>
          <a:lstStyle/>
          <a:p>
            <a:pPr>
              <a:lnSpc>
                <a:spcPct val="150000"/>
              </a:lnSpc>
              <a:spcBef>
                <a:spcPts val="2400"/>
              </a:spcBef>
            </a:pPr>
            <a:r>
              <a:rPr lang="en-US" sz="2400" dirty="0"/>
              <a:t>Let’s find out much you have learned about the parts of a plant and their functions in today’s lesson.</a:t>
            </a:r>
            <a:endParaRPr lang="en-CA" sz="2400" dirty="0"/>
          </a:p>
        </p:txBody>
      </p:sp>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1075" y="559634"/>
            <a:ext cx="5928871" cy="783391"/>
          </a:xfrm>
        </p:spPr>
        <p:txBody>
          <a:bodyPr/>
          <a:lstStyle/>
          <a:p>
            <a:r>
              <a:rPr lang="en-US" dirty="0"/>
              <a:t>Vertical Relay</a:t>
            </a:r>
            <a:endParaRPr lang="en-CA" dirty="0"/>
          </a:p>
        </p:txBody>
      </p:sp>
      <p:pic>
        <p:nvPicPr>
          <p:cNvPr id="5" name="Picture 4" descr="A picture containing plant, leaf&#10;&#10;Description automatically generated">
            <a:extLst>
              <a:ext uri="{FF2B5EF4-FFF2-40B4-BE49-F238E27FC236}">
                <a16:creationId xmlns:a16="http://schemas.microsoft.com/office/drawing/2014/main" id="{E75EEED7-21C2-4C33-8E7C-15EBA5E4C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611" y="578684"/>
            <a:ext cx="2812833" cy="6250741"/>
          </a:xfrm>
          <a:prstGeom prst="rect">
            <a:avLst/>
          </a:prstGeom>
        </p:spPr>
      </p:pic>
    </p:spTree>
    <p:extLst>
      <p:ext uri="{BB962C8B-B14F-4D97-AF65-F5344CB8AC3E}">
        <p14:creationId xmlns:p14="http://schemas.microsoft.com/office/powerpoint/2010/main" val="418801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306E038-DDF2-46B2-9971-A27173837D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D2FCC5BF-3FD7-465C-8FBC-3C4EA3CBB7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D64E3E5A-ED36-4A4B-A72A-AE4930DF9302}"/>
              </a:ext>
            </a:extLst>
          </p:cNvPr>
          <p:cNvSpPr/>
          <p:nvPr/>
        </p:nvSpPr>
        <p:spPr>
          <a:xfrm>
            <a:off x="196772" y="552450"/>
            <a:ext cx="3812667" cy="594360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itle 3">
            <a:extLst>
              <a:ext uri="{FF2B5EF4-FFF2-40B4-BE49-F238E27FC236}">
                <a16:creationId xmlns:a16="http://schemas.microsoft.com/office/drawing/2014/main" id="{26A2E977-99DD-48D2-8B25-D5C7BA4BDEE2}"/>
              </a:ext>
            </a:extLst>
          </p:cNvPr>
          <p:cNvSpPr txBox="1">
            <a:spLocks/>
          </p:cNvSpPr>
          <p:nvPr/>
        </p:nvSpPr>
        <p:spPr>
          <a:xfrm>
            <a:off x="440217" y="703464"/>
            <a:ext cx="3624601" cy="1363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Wonder Wall Recap</a:t>
            </a:r>
          </a:p>
        </p:txBody>
      </p:sp>
      <p:cxnSp>
        <p:nvCxnSpPr>
          <p:cNvPr id="19" name="Straight Connector 18">
            <a:extLst>
              <a:ext uri="{FF2B5EF4-FFF2-40B4-BE49-F238E27FC236}">
                <a16:creationId xmlns:a16="http://schemas.microsoft.com/office/drawing/2014/main" id="{F8B4C747-3B3B-482F-8316-030A5E1B633A}"/>
              </a:ext>
            </a:extLst>
          </p:cNvPr>
          <p:cNvCxnSpPr/>
          <p:nvPr/>
        </p:nvCxnSpPr>
        <p:spPr>
          <a:xfrm>
            <a:off x="569711" y="1931754"/>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0C1595E7-E625-4A57-922E-1B7354083936}"/>
              </a:ext>
            </a:extLst>
          </p:cNvPr>
          <p:cNvSpPr txBox="1">
            <a:spLocks/>
          </p:cNvSpPr>
          <p:nvPr/>
        </p:nvSpPr>
        <p:spPr>
          <a:xfrm>
            <a:off x="359372" y="2066544"/>
            <a:ext cx="3624602" cy="36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2400"/>
              </a:spcBef>
              <a:buFont typeface="Arial" panose="020B0604020202020204" pitchFamily="34" charset="0"/>
              <a:buNone/>
            </a:pPr>
            <a:r>
              <a:rPr lang="en-US" dirty="0"/>
              <a:t>Have we answered any of your questions today?</a:t>
            </a:r>
            <a:endParaRPr lang="en-CA" dirty="0"/>
          </a:p>
        </p:txBody>
      </p:sp>
    </p:spTree>
    <p:extLst>
      <p:ext uri="{BB962C8B-B14F-4D97-AF65-F5344CB8AC3E}">
        <p14:creationId xmlns:p14="http://schemas.microsoft.com/office/powerpoint/2010/main" val="203251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980584" y="566003"/>
            <a:ext cx="5938887" cy="786548"/>
          </a:xfrm>
        </p:spPr>
        <p:txBody>
          <a:bodyPr/>
          <a:lstStyle/>
          <a:p>
            <a:r>
              <a:rPr lang="en-US" dirty="0"/>
              <a:t>Wonder Wall</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980584" y="1352550"/>
            <a:ext cx="7418895" cy="4765445"/>
          </a:xfrm>
        </p:spPr>
        <p:txBody>
          <a:bodyPr/>
          <a:lstStyle/>
          <a:p>
            <a:pPr>
              <a:lnSpc>
                <a:spcPct val="125000"/>
              </a:lnSpc>
              <a:spcBef>
                <a:spcPts val="2400"/>
              </a:spcBef>
            </a:pPr>
            <a:r>
              <a:rPr lang="en-US" dirty="0"/>
              <a:t>What would you like to know about your food and where it comes from?</a:t>
            </a:r>
          </a:p>
          <a:p>
            <a:pPr>
              <a:lnSpc>
                <a:spcPct val="125000"/>
              </a:lnSpc>
              <a:spcBef>
                <a:spcPts val="2400"/>
              </a:spcBef>
            </a:pPr>
            <a:r>
              <a:rPr lang="en-US" dirty="0"/>
              <a:t>Write your questions down and add them to our Wonder Wall.</a:t>
            </a:r>
          </a:p>
          <a:p>
            <a:pPr>
              <a:lnSpc>
                <a:spcPct val="125000"/>
              </a:lnSpc>
              <a:spcBef>
                <a:spcPts val="2400"/>
              </a:spcBef>
            </a:pPr>
            <a:r>
              <a:rPr lang="en-US" dirty="0"/>
              <a:t>We will find the answers to your questions during this project.</a:t>
            </a:r>
          </a:p>
        </p:txBody>
      </p:sp>
    </p:spTree>
    <p:extLst>
      <p:ext uri="{BB962C8B-B14F-4D97-AF65-F5344CB8AC3E}">
        <p14:creationId xmlns:p14="http://schemas.microsoft.com/office/powerpoint/2010/main" val="72460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lass of milk being poured into a glass with a straw&#10;&#10;Description automatically generated with medium confidence">
            <a:extLst>
              <a:ext uri="{FF2B5EF4-FFF2-40B4-BE49-F238E27FC236}">
                <a16:creationId xmlns:a16="http://schemas.microsoft.com/office/drawing/2014/main" id="{B4D33E8B-091D-4CD1-B81A-4F1D93C23C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2" name="Picture 11" descr="A close-up of some cherries&#10;&#10;Description automatically generated with low confidence">
            <a:extLst>
              <a:ext uri="{FF2B5EF4-FFF2-40B4-BE49-F238E27FC236}">
                <a16:creationId xmlns:a16="http://schemas.microsoft.com/office/drawing/2014/main" id="{488C2D45-DF0F-446A-B6A5-F3E9B0620B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 name="Picture 9" descr="A bowl of coffee beans&#10;&#10;Description automatically generated with low confidence">
            <a:extLst>
              <a:ext uri="{FF2B5EF4-FFF2-40B4-BE49-F238E27FC236}">
                <a16:creationId xmlns:a16="http://schemas.microsoft.com/office/drawing/2014/main" id="{E09860B2-BA2F-4B94-BBE6-35955C8817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3" name="Rectangle 2">
            <a:extLst>
              <a:ext uri="{FF2B5EF4-FFF2-40B4-BE49-F238E27FC236}">
                <a16:creationId xmlns:a16="http://schemas.microsoft.com/office/drawing/2014/main" id="{0D3734B2-D9B8-4357-96E9-4A142B6C7EC2}"/>
              </a:ext>
            </a:extLst>
          </p:cNvPr>
          <p:cNvSpPr/>
          <p:nvPr/>
        </p:nvSpPr>
        <p:spPr>
          <a:xfrm>
            <a:off x="329183" y="552450"/>
            <a:ext cx="709042" cy="36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8FB4BD51-5341-4AF7-9E70-B06599B1A16E}"/>
              </a:ext>
            </a:extLst>
          </p:cNvPr>
          <p:cNvSpPr/>
          <p:nvPr/>
        </p:nvSpPr>
        <p:spPr>
          <a:xfrm>
            <a:off x="196772" y="552450"/>
            <a:ext cx="3812667" cy="594360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5D18B2D0-28CC-4BE5-B4B7-84B3C4072869}"/>
              </a:ext>
            </a:extLst>
          </p:cNvPr>
          <p:cNvCxnSpPr/>
          <p:nvPr/>
        </p:nvCxnSpPr>
        <p:spPr>
          <a:xfrm>
            <a:off x="441699" y="143137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A6D5E3-BF2B-4747-A596-EA388908F376}"/>
              </a:ext>
            </a:extLst>
          </p:cNvPr>
          <p:cNvSpPr/>
          <p:nvPr/>
        </p:nvSpPr>
        <p:spPr>
          <a:xfrm>
            <a:off x="-7976" y="1152144"/>
            <a:ext cx="121883" cy="649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itle 3">
            <a:extLst>
              <a:ext uri="{FF2B5EF4-FFF2-40B4-BE49-F238E27FC236}">
                <a16:creationId xmlns:a16="http://schemas.microsoft.com/office/drawing/2014/main" id="{ABA1EDBC-DF99-4790-BE5D-45E28D0B167C}"/>
              </a:ext>
            </a:extLst>
          </p:cNvPr>
          <p:cNvSpPr txBox="1">
            <a:spLocks/>
          </p:cNvSpPr>
          <p:nvPr/>
        </p:nvSpPr>
        <p:spPr>
          <a:xfrm>
            <a:off x="336042"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One is Different</a:t>
            </a:r>
          </a:p>
        </p:txBody>
      </p:sp>
      <p:sp>
        <p:nvSpPr>
          <p:cNvPr id="24" name="Content Placeholder 1">
            <a:extLst>
              <a:ext uri="{FF2B5EF4-FFF2-40B4-BE49-F238E27FC236}">
                <a16:creationId xmlns:a16="http://schemas.microsoft.com/office/drawing/2014/main" id="{851724A9-781E-44B9-8397-D0A03EA6990A}"/>
              </a:ext>
            </a:extLst>
          </p:cNvPr>
          <p:cNvSpPr txBox="1">
            <a:spLocks/>
          </p:cNvSpPr>
          <p:nvPr/>
        </p:nvSpPr>
        <p:spPr>
          <a:xfrm>
            <a:off x="396412" y="1607744"/>
            <a:ext cx="3624601" cy="4865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2400"/>
              </a:spcBef>
              <a:buFont typeface="Arial" panose="020B0604020202020204" pitchFamily="34" charset="0"/>
              <a:buNone/>
            </a:pPr>
            <a:r>
              <a:rPr lang="en-US" sz="2400" dirty="0"/>
              <a:t>Look at these photos. </a:t>
            </a:r>
          </a:p>
          <a:p>
            <a:pPr marL="0" indent="0">
              <a:lnSpc>
                <a:spcPct val="125000"/>
              </a:lnSpc>
              <a:spcBef>
                <a:spcPts val="2400"/>
              </a:spcBef>
              <a:buFont typeface="Arial" panose="020B0604020202020204" pitchFamily="34" charset="0"/>
              <a:buNone/>
            </a:pPr>
            <a:r>
              <a:rPr lang="en-US" sz="2400" dirty="0"/>
              <a:t>Talk with your partner about which one is different from the others. Why?</a:t>
            </a:r>
          </a:p>
          <a:p>
            <a:pPr marL="0" indent="0">
              <a:lnSpc>
                <a:spcPct val="125000"/>
              </a:lnSpc>
              <a:spcBef>
                <a:spcPts val="2400"/>
              </a:spcBef>
              <a:buFont typeface="Arial" panose="020B0604020202020204" pitchFamily="34" charset="0"/>
              <a:buNone/>
            </a:pPr>
            <a:r>
              <a:rPr lang="en-US" sz="2400" dirty="0"/>
              <a:t>There are many possible answers. </a:t>
            </a:r>
          </a:p>
        </p:txBody>
      </p:sp>
      <p:cxnSp>
        <p:nvCxnSpPr>
          <p:cNvPr id="26" name="Straight Connector 25">
            <a:extLst>
              <a:ext uri="{FF2B5EF4-FFF2-40B4-BE49-F238E27FC236}">
                <a16:creationId xmlns:a16="http://schemas.microsoft.com/office/drawing/2014/main" id="{A0B5DD74-9D38-4A19-B2BF-DDB12762276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ACD14FC-AE56-40CB-B064-257506FB2190}"/>
              </a:ext>
            </a:extLst>
          </p:cNvPr>
          <p:cNvSpPr/>
          <p:nvPr/>
        </p:nvSpPr>
        <p:spPr>
          <a:xfrm>
            <a:off x="336042" y="1314450"/>
            <a:ext cx="3370511" cy="152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7828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1075" y="566002"/>
            <a:ext cx="6897651" cy="912869"/>
          </a:xfrm>
        </p:spPr>
        <p:txBody>
          <a:bodyPr/>
          <a:lstStyle/>
          <a:p>
            <a:r>
              <a:rPr lang="en-US" dirty="0"/>
              <a:t>Where Does Our Food </a:t>
            </a:r>
            <a:br>
              <a:rPr lang="en-US" dirty="0"/>
            </a:br>
            <a:r>
              <a:rPr lang="en-US" dirty="0"/>
              <a:t>Come From?</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1075" y="1440772"/>
            <a:ext cx="7491272" cy="4674278"/>
          </a:xfrm>
        </p:spPr>
        <p:txBody>
          <a:bodyPr>
            <a:noAutofit/>
          </a:bodyPr>
          <a:lstStyle/>
          <a:p>
            <a:pPr>
              <a:lnSpc>
                <a:spcPct val="125000"/>
              </a:lnSpc>
              <a:spcBef>
                <a:spcPts val="2400"/>
              </a:spcBef>
            </a:pPr>
            <a:r>
              <a:rPr lang="en-US" dirty="0"/>
              <a:t>Let’s  learn about grains!  They are a special type of plant used as ingredients in many foods.</a:t>
            </a:r>
          </a:p>
          <a:p>
            <a:pPr>
              <a:lnSpc>
                <a:spcPct val="125000"/>
              </a:lnSpc>
              <a:spcBef>
                <a:spcPts val="2400"/>
              </a:spcBef>
            </a:pPr>
            <a:r>
              <a:rPr lang="en-US" dirty="0"/>
              <a:t>Oats are a kind of grain. Farmers plant oat seeds in soil and once the plants are grown, they harvest them with a large machine called a combine harvester. </a:t>
            </a:r>
          </a:p>
          <a:p>
            <a:pPr>
              <a:lnSpc>
                <a:spcPct val="125000"/>
              </a:lnSpc>
              <a:spcBef>
                <a:spcPts val="2400"/>
              </a:spcBef>
            </a:pPr>
            <a:r>
              <a:rPr lang="en-US" dirty="0"/>
              <a:t>Can you think of other foods that are made from oats?</a:t>
            </a:r>
            <a:endParaRPr lang="en-CA" dirty="0"/>
          </a:p>
        </p:txBody>
      </p:sp>
    </p:spTree>
    <p:extLst>
      <p:ext uri="{BB962C8B-B14F-4D97-AF65-F5344CB8AC3E}">
        <p14:creationId xmlns:p14="http://schemas.microsoft.com/office/powerpoint/2010/main" val="95635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3"/>
            <a:ext cx="5938887" cy="786548"/>
          </a:xfrm>
        </p:spPr>
        <p:txBody>
          <a:bodyPr/>
          <a:lstStyle/>
          <a:p>
            <a:r>
              <a:rPr lang="en-US" dirty="0"/>
              <a:t>Your Challenge!</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2550"/>
            <a:ext cx="7491763" cy="4714875"/>
          </a:xfrm>
        </p:spPr>
        <p:txBody>
          <a:bodyPr>
            <a:noAutofit/>
          </a:bodyPr>
          <a:lstStyle/>
          <a:p>
            <a:pPr marL="0" indent="0">
              <a:lnSpc>
                <a:spcPct val="125000"/>
              </a:lnSpc>
              <a:spcBef>
                <a:spcPts val="2400"/>
              </a:spcBef>
              <a:buClr>
                <a:schemeClr val="dk1"/>
              </a:buClr>
              <a:buSzPts val="1800"/>
              <a:buNone/>
            </a:pPr>
            <a:r>
              <a:rPr lang="en-US" dirty="0">
                <a:ea typeface="Calibri"/>
                <a:cs typeface="Calibri"/>
                <a:sym typeface="Calibri"/>
              </a:rPr>
              <a:t>Ontario  children need an exciting, innovative new snack option.  In this project, you will design a brand-new granola bar to fuel our bodies for learning!</a:t>
            </a:r>
          </a:p>
          <a:p>
            <a:pPr marL="0" indent="0">
              <a:lnSpc>
                <a:spcPct val="125000"/>
              </a:lnSpc>
              <a:spcBef>
                <a:spcPts val="2400"/>
              </a:spcBef>
              <a:buClr>
                <a:schemeClr val="dk1"/>
              </a:buClr>
              <a:buSzPts val="1800"/>
              <a:buNone/>
            </a:pPr>
            <a:r>
              <a:rPr lang="en-US" dirty="0">
                <a:ea typeface="Calibri"/>
                <a:cs typeface="Calibri"/>
                <a:sym typeface="Calibri"/>
              </a:rPr>
              <a:t>We will learn how to set up a                           granola bar business.  </a:t>
            </a:r>
          </a:p>
          <a:p>
            <a:pPr marL="0" indent="0">
              <a:lnSpc>
                <a:spcPct val="125000"/>
              </a:lnSpc>
              <a:spcBef>
                <a:spcPts val="2400"/>
              </a:spcBef>
              <a:buClr>
                <a:schemeClr val="dk1"/>
              </a:buClr>
              <a:buSzPts val="1800"/>
              <a:buNone/>
            </a:pPr>
            <a:r>
              <a:rPr lang="en-US" b="1" dirty="0">
                <a:ea typeface="Calibri"/>
                <a:cs typeface="Calibri"/>
                <a:sym typeface="Calibri"/>
              </a:rPr>
              <a:t>Step One:  </a:t>
            </a:r>
            <a:r>
              <a:rPr lang="en-US" dirty="0">
                <a:ea typeface="Calibri"/>
                <a:cs typeface="Calibri"/>
                <a:sym typeface="Calibri"/>
              </a:rPr>
              <a:t>Become a plant expert. Your specialty will be grains, used as the main ingredient in granola bars. </a:t>
            </a:r>
          </a:p>
        </p:txBody>
      </p:sp>
      <p:pic>
        <p:nvPicPr>
          <p:cNvPr id="5" name="Picture 4">
            <a:extLst>
              <a:ext uri="{FF2B5EF4-FFF2-40B4-BE49-F238E27FC236}">
                <a16:creationId xmlns:a16="http://schemas.microsoft.com/office/drawing/2014/main" id="{97E7DD5C-6365-455A-BCE4-049E3B0BE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35929" y="2305985"/>
            <a:ext cx="2708154" cy="2808006"/>
          </a:xfrm>
          <a:prstGeom prst="rect">
            <a:avLst/>
          </a:prstGeom>
        </p:spPr>
      </p:pic>
    </p:spTree>
    <p:extLst>
      <p:ext uri="{BB962C8B-B14F-4D97-AF65-F5344CB8AC3E}">
        <p14:creationId xmlns:p14="http://schemas.microsoft.com/office/powerpoint/2010/main" val="270838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B03B-99D2-4E6B-8C36-2AE7DEF4A335}"/>
              </a:ext>
            </a:extLst>
          </p:cNvPr>
          <p:cNvSpPr>
            <a:spLocks noGrp="1"/>
          </p:cNvSpPr>
          <p:nvPr>
            <p:ph type="title"/>
          </p:nvPr>
        </p:nvSpPr>
        <p:spPr>
          <a:xfrm>
            <a:off x="980584" y="566002"/>
            <a:ext cx="5938887" cy="788291"/>
          </a:xfrm>
        </p:spPr>
        <p:txBody>
          <a:bodyPr/>
          <a:lstStyle/>
          <a:p>
            <a:r>
              <a:rPr lang="en-US" dirty="0"/>
              <a:t>Grains</a:t>
            </a:r>
            <a:endParaRPr lang="en-CA" dirty="0"/>
          </a:p>
        </p:txBody>
      </p:sp>
      <p:sp>
        <p:nvSpPr>
          <p:cNvPr id="3" name="Content Placeholder 2">
            <a:extLst>
              <a:ext uri="{FF2B5EF4-FFF2-40B4-BE49-F238E27FC236}">
                <a16:creationId xmlns:a16="http://schemas.microsoft.com/office/drawing/2014/main" id="{F8697035-C926-4F87-80B4-C2D853ED7775}"/>
              </a:ext>
            </a:extLst>
          </p:cNvPr>
          <p:cNvSpPr>
            <a:spLocks noGrp="1"/>
          </p:cNvSpPr>
          <p:nvPr>
            <p:ph idx="1"/>
          </p:nvPr>
        </p:nvSpPr>
        <p:spPr>
          <a:xfrm>
            <a:off x="980584" y="1354293"/>
            <a:ext cx="7418895" cy="4620827"/>
          </a:xfrm>
        </p:spPr>
        <p:txBody>
          <a:bodyPr/>
          <a:lstStyle/>
          <a:p>
            <a:pPr marL="0" indent="0">
              <a:lnSpc>
                <a:spcPct val="150000"/>
              </a:lnSpc>
              <a:spcBef>
                <a:spcPts val="2400"/>
              </a:spcBef>
              <a:buNone/>
            </a:pPr>
            <a:r>
              <a:rPr lang="en-US" dirty="0"/>
              <a:t>How many types of grains can you and your partner think of? Here in Ontario, we grow lots of different grains.</a:t>
            </a:r>
            <a:endParaRPr lang="en-CA" dirty="0"/>
          </a:p>
        </p:txBody>
      </p:sp>
      <p:pic>
        <p:nvPicPr>
          <p:cNvPr id="7" name="Picture 6" descr="A picture containing vegetable, edible seed&#10;&#10;Description automatically generated">
            <a:extLst>
              <a:ext uri="{FF2B5EF4-FFF2-40B4-BE49-F238E27FC236}">
                <a16:creationId xmlns:a16="http://schemas.microsoft.com/office/drawing/2014/main" id="{9E0A24FD-208A-4674-A805-0B60D8BB79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3544" y="3016791"/>
            <a:ext cx="3310359" cy="2206291"/>
          </a:xfrm>
          <a:prstGeom prst="rect">
            <a:avLst/>
          </a:prstGeom>
        </p:spPr>
      </p:pic>
      <p:pic>
        <p:nvPicPr>
          <p:cNvPr id="9" name="Picture 8" descr="A picture containing vegetable, pea&#10;&#10;Description automatically generated">
            <a:extLst>
              <a:ext uri="{FF2B5EF4-FFF2-40B4-BE49-F238E27FC236}">
                <a16:creationId xmlns:a16="http://schemas.microsoft.com/office/drawing/2014/main" id="{B5A91156-DFF7-40C7-B64E-70892DF59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074" y="4376413"/>
            <a:ext cx="1593659" cy="1423599"/>
          </a:xfrm>
          <a:prstGeom prst="rect">
            <a:avLst/>
          </a:prstGeom>
        </p:spPr>
      </p:pic>
      <p:pic>
        <p:nvPicPr>
          <p:cNvPr id="11" name="Picture 10" descr="A pile of coffee beans&#10;&#10;Description automatically generated">
            <a:extLst>
              <a:ext uri="{FF2B5EF4-FFF2-40B4-BE49-F238E27FC236}">
                <a16:creationId xmlns:a16="http://schemas.microsoft.com/office/drawing/2014/main" id="{C2F5A87E-47D9-4D81-945D-1E632FAE6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1896" y="2754469"/>
            <a:ext cx="2025571" cy="1446836"/>
          </a:xfrm>
          <a:prstGeom prst="rect">
            <a:avLst/>
          </a:prstGeom>
        </p:spPr>
      </p:pic>
      <p:pic>
        <p:nvPicPr>
          <p:cNvPr id="5" name="Picture 4" descr="A picture containing board, fruit, nut, arranged&#10;&#10;Description automatically generated">
            <a:extLst>
              <a:ext uri="{FF2B5EF4-FFF2-40B4-BE49-F238E27FC236}">
                <a16:creationId xmlns:a16="http://schemas.microsoft.com/office/drawing/2014/main" id="{DBF80902-9354-48E4-B76B-8F3E89565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7448" y="4434868"/>
            <a:ext cx="1725438" cy="1405432"/>
          </a:xfrm>
          <a:prstGeom prst="rect">
            <a:avLst/>
          </a:prstGeom>
        </p:spPr>
      </p:pic>
      <p:pic>
        <p:nvPicPr>
          <p:cNvPr id="14" name="Picture 13" descr="A picture containing fruit, nut, fries, meal&#10;&#10;Description automatically generated">
            <a:extLst>
              <a:ext uri="{FF2B5EF4-FFF2-40B4-BE49-F238E27FC236}">
                <a16:creationId xmlns:a16="http://schemas.microsoft.com/office/drawing/2014/main" id="{2F6DEC33-5289-45C3-B1D1-42A4A0CA92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584" y="3082038"/>
            <a:ext cx="1762151" cy="1656621"/>
          </a:xfrm>
          <a:prstGeom prst="rect">
            <a:avLst/>
          </a:prstGeom>
        </p:spPr>
      </p:pic>
    </p:spTree>
    <p:extLst>
      <p:ext uri="{BB962C8B-B14F-4D97-AF65-F5344CB8AC3E}">
        <p14:creationId xmlns:p14="http://schemas.microsoft.com/office/powerpoint/2010/main" val="274071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field of wheat&#10;&#10;Description automatically generated with medium confidence">
            <a:extLst>
              <a:ext uri="{FF2B5EF4-FFF2-40B4-BE49-F238E27FC236}">
                <a16:creationId xmlns:a16="http://schemas.microsoft.com/office/drawing/2014/main" id="{6B96C0E3-F821-46CE-9835-5586ECEE60F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Barley</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90" y="1630894"/>
            <a:ext cx="4641448" cy="4865156"/>
          </a:xfrm>
        </p:spPr>
        <p:txBody>
          <a:bodyPr vert="horz" lIns="91440" tIns="45720" rIns="91440" bIns="45720" rtlCol="0">
            <a:normAutofit/>
          </a:bodyPr>
          <a:lstStyle/>
          <a:p>
            <a:pPr>
              <a:lnSpc>
                <a:spcPct val="125000"/>
              </a:lnSpc>
              <a:spcBef>
                <a:spcPts val="2400"/>
              </a:spcBef>
            </a:pPr>
            <a:r>
              <a:rPr lang="en-US" sz="1900" dirty="0"/>
              <a:t>Farmers grow barley by planting seeds in soil. The seeds are also the grains we use to make food. Barley is mostly used to make beer, a type of drink for adults. It can also be ground into flour and used to make flatbread and breakfast oatmeal. </a:t>
            </a:r>
          </a:p>
          <a:p>
            <a:pPr>
              <a:lnSpc>
                <a:spcPct val="125000"/>
              </a:lnSpc>
              <a:spcBef>
                <a:spcPts val="2400"/>
              </a:spcBef>
            </a:pPr>
            <a:r>
              <a:rPr lang="en-US" sz="1900" dirty="0"/>
              <a:t>Barley plants can also be used to make food for farm animals, while the plant stems can be used as bedding for these animals. </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3611B80-4E16-41E7-978A-ABE98B0ABF2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descr="A bowl of cereal with a spoon&#10;&#10;Description automatically generated with low confidence">
            <a:extLst>
              <a:ext uri="{FF2B5EF4-FFF2-40B4-BE49-F238E27FC236}">
                <a16:creationId xmlns:a16="http://schemas.microsoft.com/office/drawing/2014/main" id="{0764467B-B6E9-471F-ABC5-BD0E0CABB1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1B3BE87-0C8F-4CB4-B146-CF00E3661C61}"/>
              </a:ext>
            </a:extLst>
          </p:cNvPr>
          <p:cNvSpPr/>
          <p:nvPr/>
        </p:nvSpPr>
        <p:spPr>
          <a:xfrm>
            <a:off x="250315" y="571350"/>
            <a:ext cx="4726799"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04ED87AA-AC03-4BB0-8EBE-3D47D2AAFA80}"/>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1CBBC293-2D99-4D94-93D4-338D889E087D}"/>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Corn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35759"/>
            <a:ext cx="4641072" cy="4490403"/>
          </a:xfrm>
        </p:spPr>
        <p:txBody>
          <a:bodyPr vert="horz" lIns="91440" tIns="45720" rIns="91440" bIns="45720" rtlCol="0">
            <a:noAutofit/>
          </a:bodyPr>
          <a:lstStyle/>
          <a:p>
            <a:pPr>
              <a:lnSpc>
                <a:spcPct val="125000"/>
              </a:lnSpc>
              <a:spcBef>
                <a:spcPts val="2400"/>
              </a:spcBef>
            </a:pPr>
            <a:r>
              <a:rPr lang="en-US" sz="1900" dirty="0"/>
              <a:t>Farmers grow corn by planting seeds in soil. The seeds are the kernels on the cob. There are many types of corn used in different ways. Farmers harvest the seeds (or kernels) differently depending on what they will be used for. </a:t>
            </a:r>
          </a:p>
          <a:p>
            <a:pPr>
              <a:lnSpc>
                <a:spcPct val="125000"/>
              </a:lnSpc>
              <a:spcBef>
                <a:spcPts val="2400"/>
              </a:spcBef>
            </a:pPr>
            <a:r>
              <a:rPr lang="en-US" sz="1900" dirty="0"/>
              <a:t>Most corn grown in Ontario is grain corn. We use it to feed animals, and to make other things like cereal, gasoline, diapers, and toothpaste.</a:t>
            </a:r>
          </a:p>
        </p:txBody>
      </p:sp>
    </p:spTree>
    <p:extLst>
      <p:ext uri="{BB962C8B-B14F-4D97-AF65-F5344CB8AC3E}">
        <p14:creationId xmlns:p14="http://schemas.microsoft.com/office/powerpoint/2010/main" val="3740924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2872</TotalTime>
  <Words>2473</Words>
  <Application>Microsoft Office PowerPoint</Application>
  <PresentationFormat>On-screen Show (4:3)</PresentationFormat>
  <Paragraphs>230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Rounded MT Bold</vt:lpstr>
      <vt:lpstr>Calibri</vt:lpstr>
      <vt:lpstr>IIKLH K+ Arial MT</vt:lpstr>
      <vt:lpstr>Segoe UI</vt:lpstr>
      <vt:lpstr>Office Theme</vt:lpstr>
      <vt:lpstr>PowerPoint Presentation</vt:lpstr>
      <vt:lpstr>Learning Objectives</vt:lpstr>
      <vt:lpstr>Wonder Wall</vt:lpstr>
      <vt:lpstr>PowerPoint Presentation</vt:lpstr>
      <vt:lpstr>Where Does Our Food  Come From?</vt:lpstr>
      <vt:lpstr>Your Challenge!</vt:lpstr>
      <vt:lpstr>Grains</vt:lpstr>
      <vt:lpstr>Barley</vt:lpstr>
      <vt:lpstr>PowerPoint Presentation</vt:lpstr>
      <vt:lpstr>PowerPoint Presentation</vt:lpstr>
      <vt:lpstr>PowerPoint Presentation</vt:lpstr>
      <vt:lpstr>PowerPoint Presentation</vt:lpstr>
      <vt:lpstr>Vertical Relay</vt:lpstr>
      <vt:lpstr>Parts of a Plant</vt:lpstr>
      <vt:lpstr>Plant Research</vt:lpstr>
      <vt:lpstr>PowerPoint Presentation</vt:lpstr>
      <vt:lpstr>Roots</vt:lpstr>
      <vt:lpstr>Leaves</vt:lpstr>
      <vt:lpstr>Stems</vt:lpstr>
      <vt:lpstr>Flowers</vt:lpstr>
      <vt:lpstr>Seeds</vt:lpstr>
      <vt:lpstr>Vertical Relay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81</cp:revision>
  <cp:lastPrinted>2022-12-05T20:16:13Z</cp:lastPrinted>
  <dcterms:created xsi:type="dcterms:W3CDTF">2022-06-20T17:57:32Z</dcterms:created>
  <dcterms:modified xsi:type="dcterms:W3CDTF">2023-08-14T19:18:09Z</dcterms:modified>
</cp:coreProperties>
</file>